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
      <p:font typeface="Constantia"/>
      <p:regular r:id="rId38"/>
      <p:bold r:id="rId39"/>
      <p:italic r:id="rId40"/>
      <p:boldItalic r:id="rId41"/>
    </p:embeddedFont>
    <p:embeddedFont>
      <p:font typeface="EB Garamond"/>
      <p:regular r:id="rId42"/>
      <p:bold r:id="rId43"/>
      <p:italic r:id="rId44"/>
      <p:boldItalic r:id="rId45"/>
    </p:embeddedFont>
    <p:embeddedFont>
      <p:font typeface="Merriweather"/>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8C9DC0E-1E6F-470E-8DFD-73D3D0761392}">
  <a:tblStyle styleId="{D8C9DC0E-1E6F-470E-8DFD-73D3D076139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nstantia-italic.fntdata"/><Relationship Id="rId42" Type="http://schemas.openxmlformats.org/officeDocument/2006/relationships/font" Target="fonts/EBGaramond-regular.fntdata"/><Relationship Id="rId41" Type="http://schemas.openxmlformats.org/officeDocument/2006/relationships/font" Target="fonts/Constantia-boldItalic.fntdata"/><Relationship Id="rId44" Type="http://schemas.openxmlformats.org/officeDocument/2006/relationships/font" Target="fonts/EBGaramond-italic.fntdata"/><Relationship Id="rId43" Type="http://schemas.openxmlformats.org/officeDocument/2006/relationships/font" Target="fonts/EBGaramond-bold.fntdata"/><Relationship Id="rId46" Type="http://schemas.openxmlformats.org/officeDocument/2006/relationships/font" Target="fonts/Merriweather-regular.fntdata"/><Relationship Id="rId45" Type="http://schemas.openxmlformats.org/officeDocument/2006/relationships/font" Target="fonts/EBGaramon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erriweather-italic.fntdata"/><Relationship Id="rId47" Type="http://schemas.openxmlformats.org/officeDocument/2006/relationships/font" Target="fonts/Merriweather-bold.fntdata"/><Relationship Id="rId49"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Constantia-bold.fntdata"/><Relationship Id="rId38" Type="http://schemas.openxmlformats.org/officeDocument/2006/relationships/font" Target="fonts/Constantia-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nstantia"/>
                <a:ea typeface="Constantia"/>
                <a:cs typeface="Constantia"/>
                <a:sym typeface="Constantia"/>
              </a:rPr>
              <a:t>this is the final project review of Road Safe Phone Case project for team sddsn-15. Our team consists of 6 members, Ali Almadani, Isaac Kosgey, Philip Markose, Shuang Li, Chad Korby, and myself Shihab Al Balushi.</a:t>
            </a:r>
            <a:endParaRPr>
              <a:latin typeface="Constantia"/>
              <a:ea typeface="Constantia"/>
              <a:cs typeface="Constantia"/>
              <a:sym typeface="Constantia"/>
            </a:endParaRPr>
          </a:p>
          <a:p>
            <a:pPr indent="0" lvl="0" marL="0" rtl="0" algn="l">
              <a:spcBef>
                <a:spcPts val="0"/>
              </a:spcBef>
              <a:spcAft>
                <a:spcPts val="0"/>
              </a:spcAft>
              <a:buNone/>
            </a:pPr>
            <a:r>
              <a:rPr lang="en">
                <a:latin typeface="Constantia"/>
                <a:ea typeface="Constantia"/>
                <a:cs typeface="Constantia"/>
                <a:sym typeface="Constantia"/>
              </a:rPr>
              <a:t>Our client is Christine Shea-Hunt, and our advisor is Mohammad Al Qaseer.</a:t>
            </a:r>
            <a:endParaRPr>
              <a:latin typeface="Constantia"/>
              <a:ea typeface="Constantia"/>
              <a:cs typeface="Constantia"/>
              <a:sym typeface="Constantia"/>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4f471fba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4f471fba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venn diagram above breaks down the majors on our team. The sophisticated chart shows the team is skewed towards a hardware background. Fortunately, this project has something for everyone. The fundamental sketch seen earlier outlines our agile development process. Chad chose to read the ECU using an OBD scanner that relays information to our arduino. Isaac is working on interpreting and encoding the data. Shihab and myself were assigned to bluetooth operations. The computer engineers being Ali and shuang are developing apps that limit the drivers phone. The app will be available in iOS and android.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4f51dece2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4f51dece2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4f51dece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4f51dece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4f51dece2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4f51dece2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4f51dece2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4f51dece2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4f51dece2_4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4f51dece2_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this is Shuang. I’m going to talk about the overall project planning which includes the timeline, feasibility assessment, personnel and other effort requirements.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4f51dece2_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4f51dece2_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this is Shuang. I’m going to talk about the overall project planning which includes the timeline, feasibility assessment, personnel and other effort requirements.</a:t>
            </a:r>
            <a:endParaRPr/>
          </a:p>
          <a:p>
            <a:pPr indent="0" lvl="0" marL="0" rtl="0" algn="l">
              <a:spcBef>
                <a:spcPts val="0"/>
              </a:spcBef>
              <a:spcAft>
                <a:spcPts val="0"/>
              </a:spcAft>
              <a:buNone/>
            </a:pPr>
            <a:r>
              <a:rPr lang="en"/>
              <a:t>Displayed is the Gantt chart for this project, which kicked off on February 6 2020. Our complete development cycle are divided into 7 stages. First is the Requirements Definition stage which has been completed as of April 3rd. As we wrapped up the requirements definition stage, we started hardware prototyping on Raspberry Pi on March 23rd. In our project the hardware prototyping and software development are happening in parallel to each other, as we require some app features to test certain hardware functionality such as the bluetooth programming. We plan to have the prototype on Raspberry Pi ready by August 28, then start migrating features from the Pi to our own microcontroller. Software and Hardware Integration testing is planned to start on Sept 4th. Then System Testing will start on Oct 2. We plan to release a Beta version on Oct 16 to designated testers, then work on the feedback over the next month until Nov 23. Final adjustment period will be from Nov 24 to Dec 3, followed by the official release on Dec 4 which marks the completion of the project.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4f51dece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4f51dece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team has performed a feasibility assessment for the project idea in terms of the technical expertise it requires and potential technical challenges during implementation. This project has both a hardware component and a software component. Our team’s expertise match well with the project because ⅓ of the team are Computer Engineering majors who has prior </a:t>
            </a:r>
            <a:r>
              <a:rPr lang="en"/>
              <a:t>experience</a:t>
            </a:r>
            <a:r>
              <a:rPr lang="en"/>
              <a:t> in mobile development, and ⅔ of the team are Electrical Engineering majors with experience operating microcontrollers. </a:t>
            </a:r>
            <a:endParaRPr/>
          </a:p>
          <a:p>
            <a:pPr indent="0" lvl="0" marL="0" rtl="0" algn="l">
              <a:spcBef>
                <a:spcPts val="0"/>
              </a:spcBef>
              <a:spcAft>
                <a:spcPts val="0"/>
              </a:spcAft>
              <a:buNone/>
            </a:pPr>
            <a:r>
              <a:rPr lang="en"/>
              <a:t>One of the area where we do not have experience in is using app to read data via BLE from a specific microcontroller. However we were able to find tutorials that explain the process from both software and hardware perspective, which gave us a good starting point to connect these components together.</a:t>
            </a:r>
            <a:endParaRPr/>
          </a:p>
          <a:p>
            <a:pPr indent="0" lvl="0" marL="0" rtl="0" algn="l">
              <a:spcBef>
                <a:spcPts val="0"/>
              </a:spcBef>
              <a:spcAft>
                <a:spcPts val="0"/>
              </a:spcAft>
              <a:buNone/>
            </a:pPr>
            <a:r>
              <a:rPr lang="en"/>
              <a:t>The other technical difficulty was to use an OBD-II sensor to read the status of the car because we did not have any prior experience using this sensor. We decided to move forward with the datasheet given, As of now our hardware team has successfully configured the sensor to read data from the OBD card and output it on the Raspberry Pi.</a:t>
            </a:r>
            <a:endParaRPr/>
          </a:p>
          <a:p>
            <a:pPr indent="0" lvl="0" marL="0" rtl="0" algn="l">
              <a:spcBef>
                <a:spcPts val="0"/>
              </a:spcBef>
              <a:spcAft>
                <a:spcPts val="0"/>
              </a:spcAft>
              <a:buNone/>
            </a:pPr>
            <a:r>
              <a:rPr lang="en"/>
              <a:t>Based on these factors, after the analysis we have decided that the project is feasible to be completed in one year for our team.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4f51dece2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4f51dece2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4f51dece2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4f51dece2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4f51dece2_1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4f51dece2_1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onstantia"/>
                <a:ea typeface="Constantia"/>
                <a:cs typeface="Constantia"/>
                <a:sym typeface="Constantia"/>
              </a:rPr>
              <a:t>This presentation is divided into 6 parts, each team member will discuss one of them.</a:t>
            </a:r>
            <a:endParaRPr sz="1200">
              <a:latin typeface="Constantia"/>
              <a:ea typeface="Constantia"/>
              <a:cs typeface="Constantia"/>
              <a:sym typeface="Constantia"/>
            </a:endParaRPr>
          </a:p>
          <a:p>
            <a:pPr indent="0" lvl="0" marL="0" rtl="0" algn="l">
              <a:spcBef>
                <a:spcPts val="0"/>
              </a:spcBef>
              <a:spcAft>
                <a:spcPts val="0"/>
              </a:spcAft>
              <a:buNone/>
            </a:pPr>
            <a:r>
              <a:rPr lang="en" sz="1200">
                <a:latin typeface="Constantia"/>
                <a:ea typeface="Constantia"/>
                <a:cs typeface="Constantia"/>
                <a:sym typeface="Constantia"/>
              </a:rPr>
              <a:t>I will be talking about the problem and project statement, operational requirements and environment, and finally assumptions and deliverables. Philip will discuss the proposed approach, the general design, and the concept with the development process. Then, Ali will talk about the work statement, similar products in the market, technology considerations, and the expected results. After Ali, Shuang will discuss the project timeline, the feasibility assessment, with personnel and requirements. Chad will follow Shuang to explain the interface testing we have done, the testing process and results.</a:t>
            </a:r>
            <a:endParaRPr sz="1200">
              <a:latin typeface="Constantia"/>
              <a:ea typeface="Constantia"/>
              <a:cs typeface="Constantia"/>
              <a:sym typeface="Constantia"/>
            </a:endParaRPr>
          </a:p>
          <a:p>
            <a:pPr indent="0" lvl="0" marL="0" rtl="0" algn="l">
              <a:spcBef>
                <a:spcPts val="0"/>
              </a:spcBef>
              <a:spcAft>
                <a:spcPts val="0"/>
              </a:spcAft>
              <a:buNone/>
            </a:pPr>
            <a:r>
              <a:rPr lang="en" sz="1200">
                <a:latin typeface="Constantia"/>
                <a:ea typeface="Constantia"/>
                <a:cs typeface="Constantia"/>
                <a:sym typeface="Constantia"/>
              </a:rPr>
              <a:t>Finally, </a:t>
            </a:r>
            <a:r>
              <a:rPr lang="en" sz="1200">
                <a:latin typeface="Constantia"/>
                <a:ea typeface="Constantia"/>
                <a:cs typeface="Constantia"/>
                <a:sym typeface="Constantia"/>
              </a:rPr>
              <a:t>Isaac wi</a:t>
            </a:r>
            <a:r>
              <a:rPr lang="en" sz="1200">
                <a:latin typeface="Constantia"/>
                <a:ea typeface="Constantia"/>
                <a:cs typeface="Constantia"/>
                <a:sym typeface="Constantia"/>
              </a:rPr>
              <a:t>ll conclude the presentation.</a:t>
            </a:r>
            <a:endParaRPr sz="1300">
              <a:latin typeface="Constantia"/>
              <a:ea typeface="Constantia"/>
              <a:cs typeface="Constantia"/>
              <a:sym typeface="Constanti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4f51dece2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4f51dece2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Chad Korby and I am going to be </a:t>
            </a:r>
            <a:r>
              <a:rPr lang="en"/>
              <a:t>explaining</a:t>
            </a:r>
            <a:r>
              <a:rPr lang="en"/>
              <a:t> to you what our testing and implementation progress has been so far and our future implementation plans. Interface testing is a crucial part of our project. It is what ensures that our software and hardware have a stable and efficient way to transmit data back and forth. For our project, we are going to be using bluetooth 4.0, otherwise known as bluetooth low energy, to connect our software and hardware devices together. Our interface testing will consist of establishing a connection, making sure the connection is able to stay secure, and automatically connecting after the first initial connection. We will also test the transmitting and </a:t>
            </a:r>
            <a:r>
              <a:rPr lang="en"/>
              <a:t>receiving</a:t>
            </a:r>
            <a:r>
              <a:rPr lang="en"/>
              <a:t> format of our data and the completeness of the data being sent, so basically making sure that no crucial data is missed while interfacing between hardware and software. Our progress so far has been connecting our Raspberry Pi to an iPhone and Android phone using Bluetooth 4.0. iOS application has also been able to discover bluetooth devices. Hoping to be able to send data, but due to COVID-19, we have been unable to do this. Though when we make more progress, our plan is to have the software team send the installing packages to the hardware team and walk them through how to implement it and test it with our hardware. We can them video call to discuss the results.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4a20ea3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4a20ea3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600"/>
              </a:spcBef>
              <a:spcAft>
                <a:spcPts val="1000"/>
              </a:spcAft>
              <a:buNone/>
            </a:pPr>
            <a:r>
              <a:rPr lang="en" sz="1000">
                <a:latin typeface="Constantia"/>
                <a:ea typeface="Constantia"/>
                <a:cs typeface="Constantia"/>
                <a:sym typeface="Constantia"/>
              </a:rPr>
              <a:t>The software iOS testing will be performed on Xcode using the built-in testing framework XCTest. This framework allows programmers to make placeholders for Systems Under Test and assess their functionalities by comparing the actual output with expected output. Android testing will be performed in Android Studio. Initially we are going to use the Mockito library for unit testing and to run behavioral tests. Once we are ready to start performing integration testing, we are going to use the Android Studio emulator. The final android testing will be done using a physical android phone. This will be used to test the interfacing the functionality of the app. For hardware, all of our testing is going to be done using the Raspberry Pi and Raspbian. For OBD-II data scanning testing, we will be using the PiCan2 bus connected to the OBD-II output on the car using a by a DB9 to OBD-II cable. The PiCan2 bus will then connect to the in/out pins on the Raspberry Pi and translate the OBD-II data into something that is </a:t>
            </a:r>
            <a:r>
              <a:rPr lang="en" sz="1000">
                <a:latin typeface="Constantia"/>
                <a:ea typeface="Constantia"/>
                <a:cs typeface="Constantia"/>
                <a:sym typeface="Constantia"/>
              </a:rPr>
              <a:t>readable</a:t>
            </a:r>
            <a:r>
              <a:rPr lang="en" sz="1000">
                <a:latin typeface="Constantia"/>
                <a:ea typeface="Constantia"/>
                <a:cs typeface="Constantia"/>
                <a:sym typeface="Constantia"/>
              </a:rPr>
              <a:t> for the Raspberry Pi. For bluetooth testing, we will be using Android Studios to test all Android bluetooth functionality and the iOS application designed by our software team to test all iOS bluetooth functionality.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4f51dece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4f51dec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0160" rtl="0" algn="l">
              <a:spcBef>
                <a:spcPts val="40"/>
              </a:spcBef>
              <a:spcAft>
                <a:spcPts val="0"/>
              </a:spcAft>
              <a:buNone/>
            </a:pPr>
            <a:r>
              <a:rPr lang="en" sz="1200"/>
              <a:t>For software Unit Testing, we will be testing individual functionalities with complete statement coverage for every basic block and branch coverage for every outcome of a branch.  An example of this is when the teenage user navigates away from the app while driving, the real-time change of signal must be recorded in the database. For software Integration Testing, we will be testing the interface between modules that are interconnected with each other. So when adding a new feature, old features are not impacted in any way. For example, by adding app exit detection, the app can still be connected to our bluetooth device installed on the car. Software System Testing will test that all functionalities cooperate together and do not interfere with one another. This will be testing the complete functionality of the app. For software acceptance Testing, we will release Beta testing and let testers operate the device without developer interference. This testing is in place to ensure the compliance between the testing version and the initial customer needs. For Hardware, Unit Testing will be testing individual functionalities, such as the connection between the hardware device and the user's phone through bluetooth. The Integration Testing will be testing multiple functions together, for example, whether the hardware device will be able to send the OBD-II data through bluetooth to the software phone application. Also, making sure that the hardware and software interfaces are able to communicate through an efficient bluetooth protocol. The System Testing will be done when all hardware components are finished and put together. This will be testing if the driver of the car is able to use their phone while the car is running. Lastly, Hardware User Acceptance Testing will be ensuring the hardware device is able to meet the client’s requirements, which is that the finished product must be able to work with an iPhone 10 and 2015 Ford Escape.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4f51dece2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4f51dece2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Non-functional testing is broken up into 4 different </a:t>
            </a:r>
            <a:r>
              <a:rPr lang="en"/>
              <a:t>categories</a:t>
            </a:r>
            <a:r>
              <a:rPr lang="en"/>
              <a:t>. The first being security testing. For software, this is going to be testing whether the teenage user of our product will be able to hack into the phone application and disable the feature that prevents them from using their phone. The second non-functional test is for performance. This will be to make sure the phone application runs optimally with no more than a .5 second delay in data transmission. </a:t>
            </a:r>
            <a:r>
              <a:rPr lang="en"/>
              <a:t>Compatibility</a:t>
            </a:r>
            <a:r>
              <a:rPr lang="en"/>
              <a:t> testing is the third non-functional test we will perform. For software, this will be testing the application on older and newer models of Android and iPhone devices. Lastly, </a:t>
            </a:r>
            <a:r>
              <a:rPr lang="en"/>
              <a:t>usability testing will be testing that the phone applications are comprehensive and easy to use. </a:t>
            </a:r>
            <a:r>
              <a:rPr lang="en"/>
              <a:t> All of these tests will ideally be performed through beta testing. For hardware, security tests are going to be testing whether the teenage user is able to hack into the Raspberry Pi and disable features that allows it to communicate between the phone and car. Performance testing for hardware will be similar to software, in that we will be testing that data is sent with no less than a .5 second delay. For hardware, compatibility testing is going to be testing that our product is able to read the OBD-II data from all models of modern cars and that it is able to connect to the bluetooth of all modern iPhones and Androids. Lastly, the usability test for hardware is going to be testing our product in scenarios other than our clients. For example, whether our product is able to be used in a smaller car with less room to install the hardware device.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4f51dece2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74f51dece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testing process for software, all unit testing will be done by using XCTest for both iPhone and Android devices. For integration testing, we will use Mockito with the Android Studio emulator with the Android phone. For iPhone integration testing, we will be using the application developed by our software team paired with an iPhone. For hardware OBD-II data reading tests, we will do our unit testing using just the Raspberry Pi with the PiCan2 bus connected to the cars OBD-II port. We will first scan for any readable data from the car and then specifically scan for the RPMs of the car. From there, we will do integration testing by writing a code that takes the RPM data to determine if the car is on or not and then try to send that data over bluetooth. To test the bluetooth, we are first going to pair the phones with the Raspberry Pi. We will then perform unit testing where we try to send a simple bit of a data from the Raspberry Pi to the phone using bluetooth. Next, we will do integration testing with both the OBD-II scanner and bluetooth data transmitter. </a:t>
            </a:r>
            <a:r>
              <a:rPr lang="en"/>
              <a:t>Lastly, for system testing, we will use our applications with their respective phones that will be connected to the physical hardware device via bluetooth and perform intensive system testing, where we test every function of our product.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74f51dece2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74f51dece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far, for software, we have been able to get our iOS application to discover nearby pairable devices. In the image in the bottom left, you can that the iOS application found a device called “Tile”, which is one of those bluetooth trackers you can attach to luggage. Of course, once we are able to meet in person, we will further this test by testing whether the iOS application can discover the Raspberry Pi. For the hardware side of our project, we have been able to connect an iPhone and Android phone to the Raspberry Pi. As you can see in the bottom right corner, Team member Philip displays that he is able to connect to his phone to the Raspberry Pi using Raspbian. The middle picture displays a picture of our </a:t>
            </a:r>
            <a:r>
              <a:rPr lang="en"/>
              <a:t>successful</a:t>
            </a:r>
            <a:r>
              <a:rPr lang="en"/>
              <a:t> OBD-II data reading test. We were able to write a program that reads the RPM of the car and determines whether or not the car is on. The picture shows a few seconds before and after the moment that the car is turned from Accessory Mode to on. While on, it also displays the RPMs of the car as well. When the car is turned off, it also outputs “off” to the terminal, which is not pictured.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74f51dec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4f51dec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Isaac and I am going to about the overall progress of the project. Our goal with this project was to create a product that would keep a teenager away from their phones while driving. Our client Mrs. Christine Shea-Hunt wanted this product so that she can keep her teenage daughter away from her phone whenever she was driving. So far, we have been able to make significant progress in the development phase of the project. We have been able to develop an app both for iOS and Android that will be connected to our hardware device through Bluetooth. For our hardware device, we have been able to read and decipher code from the vehicles ECU using a PiCAN2 scanner. We have also been able to create a Bluetooth connection between the Raspberry Pi and both Android and iOS phones. Our initial plan was to make a prototype by the end of this semester but due to unavoidable circumstances specifically Covid-19, we were not able to do so since most our group members were not in school. For now, our future plans include making a prototype of our device within the first few weeks of the fall semester.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4f51dece2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4f51dece2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books articles we used to help us in understanding more on the project and the tools we were going to use.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4f51dece2_1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4f51dece2_1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600"/>
              </a:spcBef>
              <a:spcAft>
                <a:spcPts val="0"/>
              </a:spcAft>
              <a:buNone/>
            </a:pPr>
            <a:r>
              <a:rPr lang="en">
                <a:latin typeface="Constantia"/>
                <a:ea typeface="Constantia"/>
                <a:cs typeface="Constantia"/>
                <a:sym typeface="Constantia"/>
              </a:rPr>
              <a:t>This project was introduced last school year by our client Christine after her teenage daughter got into a car accident while texting and driving. Therefore she decided to do something to prevent teenagers from getting into car accidents because of their phones. To achieve this goal, we are going to limit the teenager’s access to their phones. To limit phone access we will design a system that prevents distractions by blocking notifications and applications from the driver’s phone while the car is driving. The system consists of three components; a car device, driver’s application, and a parent’s application.</a:t>
            </a:r>
            <a:endParaRPr>
              <a:latin typeface="Constantia"/>
              <a:ea typeface="Constantia"/>
              <a:cs typeface="Constantia"/>
              <a:sym typeface="Constantia"/>
            </a:endParaRPr>
          </a:p>
          <a:p>
            <a:pPr indent="0" lvl="0" marL="0" rtl="0" algn="l">
              <a:lnSpc>
                <a:spcPct val="110000"/>
              </a:lnSpc>
              <a:spcBef>
                <a:spcPts val="1000"/>
              </a:spcBef>
              <a:spcAft>
                <a:spcPts val="0"/>
              </a:spcAft>
              <a:buNone/>
            </a:pPr>
            <a:r>
              <a:rPr lang="en">
                <a:latin typeface="Constantia"/>
                <a:ea typeface="Constantia"/>
                <a:cs typeface="Constantia"/>
                <a:sym typeface="Constantia"/>
              </a:rPr>
              <a:t>1) The car device will read the car gear and send a signal to the driver’s and parent’s apps. 2) The driver’s app will block all notifications from the driver’s phone and will not allow that phone to be used while the car is driving except for navigation and music. 3) The Parent’s app will check if the driver’s app is in use and if the car device is functioning.</a:t>
            </a:r>
            <a:endParaRPr>
              <a:latin typeface="Constantia"/>
              <a:ea typeface="Constantia"/>
              <a:cs typeface="Constantia"/>
              <a:sym typeface="Constantia"/>
            </a:endParaRPr>
          </a:p>
          <a:p>
            <a:pPr indent="0" lvl="0" marL="0" rtl="0" algn="l">
              <a:lnSpc>
                <a:spcPct val="110000"/>
              </a:lnSpc>
              <a:spcBef>
                <a:spcPts val="1000"/>
              </a:spcBef>
              <a:spcAft>
                <a:spcPts val="0"/>
              </a:spcAft>
              <a:buNone/>
            </a:pPr>
            <a:r>
              <a:rPr lang="en">
                <a:latin typeface="Constantia"/>
                <a:ea typeface="Constantia"/>
                <a:cs typeface="Constantia"/>
                <a:sym typeface="Constantia"/>
              </a:rPr>
              <a:t>This project will help reduce car accidents, make driving safer for teenagers, and reduces parent’s stress regarding new teenage drivers.</a:t>
            </a:r>
            <a:endParaRPr>
              <a:latin typeface="Constantia"/>
              <a:ea typeface="Constantia"/>
              <a:cs typeface="Constantia"/>
              <a:sym typeface="Constantia"/>
            </a:endParaRPr>
          </a:p>
          <a:p>
            <a:pPr indent="0" lvl="0" marL="0" rtl="0" algn="l">
              <a:lnSpc>
                <a:spcPct val="110000"/>
              </a:lnSpc>
              <a:spcBef>
                <a:spcPts val="1000"/>
              </a:spcBef>
              <a:spcAft>
                <a:spcPts val="1000"/>
              </a:spcAft>
              <a:buNone/>
            </a:pPr>
            <a:r>
              <a:t/>
            </a:r>
            <a:endParaRPr sz="1000">
              <a:latin typeface="Constantia"/>
              <a:ea typeface="Constantia"/>
              <a:cs typeface="Constantia"/>
              <a:sym typeface="Constant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4f51dece2_1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4f51dece2_1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rgbClr val="4C4C4C"/>
                </a:solidFill>
                <a:latin typeface="Constantia"/>
                <a:ea typeface="Constantia"/>
                <a:cs typeface="Constantia"/>
                <a:sym typeface="Constantia"/>
              </a:rPr>
              <a:t>The operational environment is a challenge since the On-Board Diagnostics unit (OBD) must be in the car at all times. Therefore, the OBD must sustain a good working condition under Iowa’s temperature, which fluctuates between -20 to 110 degrees Fahrenheit. The OBD must also be able to withstand speed bumps and minor car accidents. Finally, the size of the unit must not interfere with driving and should be as small as possible. </a:t>
            </a:r>
            <a:endParaRPr>
              <a:solidFill>
                <a:srgbClr val="4C4C4C"/>
              </a:solidFill>
              <a:latin typeface="Constantia"/>
              <a:ea typeface="Constantia"/>
              <a:cs typeface="Constantia"/>
              <a:sym typeface="Constantia"/>
            </a:endParaRPr>
          </a:p>
          <a:p>
            <a:pPr indent="0" lvl="0" marL="0" rtl="0" algn="l">
              <a:spcBef>
                <a:spcPts val="1200"/>
              </a:spcBef>
              <a:spcAft>
                <a:spcPts val="0"/>
              </a:spcAft>
              <a:buNone/>
            </a:pPr>
            <a:r>
              <a:rPr lang="en">
                <a:solidFill>
                  <a:srgbClr val="4C4C4C"/>
                </a:solidFill>
                <a:latin typeface="Constantia"/>
                <a:ea typeface="Constantia"/>
                <a:cs typeface="Constantia"/>
                <a:sym typeface="Constantia"/>
              </a:rPr>
              <a:t>Regarding requirements, the project has software and hardware requirements. There are four hardware requirements and all of them are functional. first, The OBD sensor shall connect to the driver’s app within a certain range. second, The sensor should detect the status of the car; wither in use or not. third,  The sensor should detect the connection status of itself. And fourth,  The OBD sensor shall react to the parent’s app’s ping within a certain range.</a:t>
            </a:r>
            <a:endParaRPr>
              <a:solidFill>
                <a:srgbClr val="4C4C4C"/>
              </a:solidFill>
              <a:latin typeface="Constantia"/>
              <a:ea typeface="Constantia"/>
              <a:cs typeface="Constantia"/>
              <a:sym typeface="Constantia"/>
            </a:endParaRPr>
          </a:p>
          <a:p>
            <a:pPr indent="0" lvl="0" marL="0" rtl="0" algn="l">
              <a:spcBef>
                <a:spcPts val="1200"/>
              </a:spcBef>
              <a:spcAft>
                <a:spcPts val="0"/>
              </a:spcAft>
              <a:buNone/>
            </a:pPr>
            <a:r>
              <a:rPr lang="en">
                <a:solidFill>
                  <a:srgbClr val="4C4C4C"/>
                </a:solidFill>
                <a:latin typeface="Constantia"/>
                <a:ea typeface="Constantia"/>
                <a:cs typeface="Constantia"/>
                <a:sym typeface="Constantia"/>
              </a:rPr>
              <a:t>There are also 4 functional requirements for the software. 1)all users should be able to login to their account. 2) the app gets into driving mode after receiving a signal from the OBD sensor. 3)  similarly, the app should exit driving mode after getting a signal from the sensor. 4) the app history must be saved. Lastly, the software has one non-functional requirement which is the app information display must be clear and readable.</a:t>
            </a:r>
            <a:endParaRPr>
              <a:solidFill>
                <a:srgbClr val="4C4C4C"/>
              </a:solidFill>
              <a:latin typeface="Constantia"/>
              <a:ea typeface="Constantia"/>
              <a:cs typeface="Constantia"/>
              <a:sym typeface="Constantia"/>
            </a:endParaRPr>
          </a:p>
          <a:p>
            <a:pPr indent="0" lvl="0" marL="0" rtl="0" algn="l">
              <a:spcBef>
                <a:spcPts val="1200"/>
              </a:spcBef>
              <a:spcAft>
                <a:spcPts val="0"/>
              </a:spcAft>
              <a:buNone/>
            </a:pPr>
            <a:r>
              <a:t/>
            </a:r>
            <a:endParaRPr sz="1000">
              <a:solidFill>
                <a:srgbClr val="4C4C4C"/>
              </a:solidFill>
              <a:latin typeface="Constantia"/>
              <a:ea typeface="Constantia"/>
              <a:cs typeface="Constantia"/>
              <a:sym typeface="Constantia"/>
            </a:endParaRPr>
          </a:p>
          <a:p>
            <a:pPr indent="0" lvl="0" marL="0" rtl="0" algn="l">
              <a:spcBef>
                <a:spcPts val="1200"/>
              </a:spcBef>
              <a:spcAft>
                <a:spcPts val="1200"/>
              </a:spcAft>
              <a:buNone/>
            </a:pPr>
            <a:r>
              <a:rPr lang="en" sz="1000">
                <a:solidFill>
                  <a:srgbClr val="4C4C4C"/>
                </a:solidFill>
                <a:latin typeface="Constantia"/>
                <a:ea typeface="Constantia"/>
                <a:cs typeface="Constantia"/>
                <a:sym typeface="Constantia"/>
              </a:rPr>
              <a:t>  </a:t>
            </a:r>
            <a:endParaRPr sz="1000">
              <a:solidFill>
                <a:srgbClr val="4C4C4C"/>
              </a:solidFill>
              <a:latin typeface="Constantia"/>
              <a:ea typeface="Constantia"/>
              <a:cs typeface="Constantia"/>
              <a:sym typeface="Constant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4f51dece2_1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4f51dece2_1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EB Garamond"/>
                <a:ea typeface="EB Garamond"/>
                <a:cs typeface="EB Garamond"/>
                <a:sym typeface="EB Garamond"/>
              </a:rPr>
              <a:t>To be able to use the road safe phone-case system, we assume the following, 1)  the car has a computer and an OBD port, 2) parents are checking the car device regularly to check if the device still plugged into the car, 3) we also assume that both the driver and the parent are using smartphones. 4) we must assume a low cost for the system for it to be accessible for all parents. </a:t>
            </a:r>
            <a:endParaRPr sz="1300">
              <a:latin typeface="EB Garamond"/>
              <a:ea typeface="EB Garamond"/>
              <a:cs typeface="EB Garamond"/>
              <a:sym typeface="EB Garamond"/>
            </a:endParaRPr>
          </a:p>
          <a:p>
            <a:pPr indent="0" lvl="0" marL="0" rtl="0" algn="l">
              <a:spcBef>
                <a:spcPts val="0"/>
              </a:spcBef>
              <a:spcAft>
                <a:spcPts val="0"/>
              </a:spcAft>
              <a:buNone/>
            </a:pPr>
            <a:r>
              <a:rPr lang="en" sz="1300">
                <a:latin typeface="EB Garamond"/>
                <a:ea typeface="EB Garamond"/>
                <a:cs typeface="EB Garamond"/>
                <a:sym typeface="EB Garamond"/>
              </a:rPr>
              <a:t>The finished product has 3 deliverables; an on-board diagnostic unit that reads the car status. An application that has two accounts; 1 for the driver and another for the parent. And an instruction manual explaining the step-by-step system setup. </a:t>
            </a:r>
            <a:endParaRPr sz="1300">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4f471fb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4f471fb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client initially envisioned a phone case. The case design holds the drivers phone as collateral for the car key. After discussing possible solutions, and our team’s strengths with the client, we proposed a new approach. This approach incorporated a wireless connection between the phone and car. This connection would know when both are on. From there, the system limits the car </a:t>
            </a:r>
            <a:r>
              <a:rPr lang="en"/>
              <a:t>when the phone is on, or limits the </a:t>
            </a:r>
            <a:r>
              <a:rPr lang="en"/>
              <a:t>phone when the car is on. We decided on limiting the phone. Altering the vehicles system presents safety risks. Also changing fundamental operations may violate terms and conditions set by the manufacturers.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4f471fba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4f471fba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deciding on limiting the phone when the car is on, the question was how? The team enjoyed two 3 hour meetings trying to answer this. We started with the phone. The client wanted music, GPS, and calling to be available at all times. These are understandable requests, that prevent us from entirely disabling the device. The team chose to create an app that limits phone accessibility to required features. Next is understanding when the car is on. All cars since the 90’s have an Engine control unit or ECU. This outputs engine metrics as soon as the vehicle is started. The metrics will determine which gear the car is in. To read the ECU requires an On board diagnostics or OBD scanner. The OBD scanner interprets the ECU into useful data for an arduino. And if we make this arduino bluetooth capable, there is a link between the engine metrics and phone. So the ECU is read by the OBD-II scanner for the arduino. The arduino sends the information via bluetooth to the phone. The mobile app interprets the bluetooth message and restricts phone capabilities, while allowing necessary functions.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260d249b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260d249b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first sketch is a very fundamental view of our project. This sketch breaks down our project to 3 manageable components. First is the car and reading the engine metrics. Next is the arduino. It interprets the car’s data and sends it to the drivers phone via bluetooth. The final piece is the mobile app. The app must limit the phone’s features.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4f523885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4f523885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sketch details the flow of the mobile app. The app will have two user types. The default user is the driver, and guardian is their parent. Both users will have an initial and one time registration and login page. Afterwards, they open to a home page. The main page for the driver updates the state of the vehicle. The driver can access music, GPS, and phone calls from here. The guardian’s home page reports driving history. The gaurdian can also ping the arduino to ensure the system hasn’t been tampered with.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okf1JdQaw3Nyenh2SoGTnXD-0fAPKypA/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15.jpg"/><Relationship Id="rId6" Type="http://schemas.openxmlformats.org/officeDocument/2006/relationships/image" Target="../media/image11.png"/><Relationship Id="rId7" Type="http://schemas.openxmlformats.org/officeDocument/2006/relationships/hyperlink" Target="http://drive.google.com/file/d/1OzNopDus2yomi2-oI0Je-untxFK6CIg3/view" TargetMode="External"/><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drive.google.com/file/d/1K-t4SH27bkylEKRM9KRnzDiZBGEUS7mS/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drive.google.com/file/d/1I0VZKIaL756yTjVAwpBdd8ndJxUHfbpM/view"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drive.google.com/file/d/1gNn7T9MrigXbT8UygT7SyqtYnc1rc9U3/view"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drive.google.com/file/d/1pFwnNxHqb6HDr0M3DzMyh0x1mRFUsGxs/view"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hyperlink" Target="http://drive.google.com/file/d/18e-9A79GUbAnB6IrePHhuy1fCm6TrjvB/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drive.google.com/file/d/1Zr_gv6URLTYqtaM6LmvrXmxBUQxHCjOJ/view"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drive.google.com/file/d/1zh-Wn9_SgYSPO8LNkAy8bx3XuiLQ-BMZ/view"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drive.google.com/file/d/1NRVzljyQZXzFaSvkc98KLU--71Aaxoh0/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drive.google.com/file/d/1GpiU-y_smp_AdJNfq7cF0uFwPDohCGz9/view"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drive.google.com/file/d/1CzaMZZcawa3zB7iKvrjyOHORdVcr54pL/view"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drive.google.com/file/d/1c73UPyc01L9hvPboVTtq_mrDPnMAuHbO/view"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drive.google.com/file/d/1Spqeit-6uTMFAJ-upXnsB6-M3xF3w8tp/view"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drive.google.com/file/d/1BvTtUM_9ZD_OqsnEoWXEwjHjg-DZMZb2/view"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hyperlink" Target="http://drive.google.com/file/d/1RtbYOmKT47BhpwnWGx1C1xvdZBSYRp60/view" TargetMode="External"/><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hyperlink" Target="http://drive.google.com/file/d/1N4uqMS3_k8TkjmcyQ2zeNy1iV5FgFtMl/view" TargetMode="External"/><Relationship Id="rId7"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drive.google.com/file/d/1Yd8sCliZr9So5PPQ1yWz-Ul4DlD7F59I/view"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raywenderlich.com/960290-ios-unit-testing-and-ui-testing-tutorial" TargetMode="External"/><Relationship Id="rId4" Type="http://schemas.openxmlformats.org/officeDocument/2006/relationships/hyperlink" Target="http://drive.google.com/file/d/1YRRCbzbFETvL3iY_p3Bav4D9eO_T2DuA/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hyperlink" Target="http://drive.google.com/file/d/16UU1ZyAG5s-OgRhRNYA1Wq2GD_2JCMs5/view"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ocs.google.com/document/d/1V0jm_itqTR4DLAFFapLmMrBJKpO5QsX0/edit#heading=h.3dy6vkm" TargetMode="External"/><Relationship Id="rId4" Type="http://schemas.openxmlformats.org/officeDocument/2006/relationships/image" Target="../media/image14.png"/><Relationship Id="rId9"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hyperlink" Target="http://drive.google.com/file/d/1BGhi3OOXfahQ6LSJQYlZlmajEEYRbzKQ/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drive.google.com/file/d/1xje5RQPswBFWEepr2GqBdEmQQ9PoF0iM/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drive.google.com/file/d/1T7_WfynAWV9ddwmXZr6PRb67BXg2v_kX/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drive.google.com/file/d/1jQF6BWk1sUk1MKg2VxeFOMcWDeO64c_m/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11.png"/><Relationship Id="rId6" Type="http://schemas.openxmlformats.org/officeDocument/2006/relationships/hyperlink" Target="http://drive.google.com/file/d/1malp4ARFlY07EXN8uOtCvS9oC5Gb2H-k/view" TargetMode="External"/><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drive.google.com/file/d/1-X89llsBhwloPkWUNKNlUXqvisSN2-ca/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1767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 Safe Phone Case:</a:t>
            </a:r>
            <a:endParaRPr/>
          </a:p>
          <a:p>
            <a:pPr indent="0" lvl="0" marL="0" rtl="0" algn="l">
              <a:spcBef>
                <a:spcPts val="0"/>
              </a:spcBef>
              <a:spcAft>
                <a:spcPts val="0"/>
              </a:spcAft>
              <a:buNone/>
            </a:pPr>
            <a:r>
              <a:rPr lang="en" sz="3000"/>
              <a:t>Final Project Review</a:t>
            </a:r>
            <a:endParaRPr sz="3000"/>
          </a:p>
          <a:p>
            <a:pPr indent="0" lvl="0" marL="0" rtl="0" algn="l">
              <a:spcBef>
                <a:spcPts val="0"/>
              </a:spcBef>
              <a:spcAft>
                <a:spcPts val="0"/>
              </a:spcAft>
              <a:buNone/>
            </a:pPr>
            <a:r>
              <a:rPr lang="en" sz="1500"/>
              <a:t>sddec20-15</a:t>
            </a:r>
            <a:endParaRPr sz="1500"/>
          </a:p>
        </p:txBody>
      </p:sp>
      <p:sp>
        <p:nvSpPr>
          <p:cNvPr id="65" name="Google Shape;65;p13"/>
          <p:cNvSpPr txBox="1"/>
          <p:nvPr>
            <p:ph idx="1" type="subTitle"/>
          </p:nvPr>
        </p:nvSpPr>
        <p:spPr>
          <a:xfrm>
            <a:off x="311700" y="2202600"/>
            <a:ext cx="49839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latin typeface="EB Garamond"/>
                <a:ea typeface="EB Garamond"/>
                <a:cs typeface="EB Garamond"/>
                <a:sym typeface="EB Garamond"/>
              </a:rPr>
              <a:t>Members: Ali Almadani, Isaac Kosgey, Philip Markose, Shuang Li, </a:t>
            </a:r>
            <a:r>
              <a:rPr lang="en">
                <a:solidFill>
                  <a:srgbClr val="333333"/>
                </a:solidFill>
                <a:latin typeface="EB Garamond"/>
                <a:ea typeface="EB Garamond"/>
                <a:cs typeface="EB Garamond"/>
                <a:sym typeface="EB Garamond"/>
              </a:rPr>
              <a:t>Chad Korby, </a:t>
            </a:r>
            <a:r>
              <a:rPr lang="en">
                <a:solidFill>
                  <a:srgbClr val="333333"/>
                </a:solidFill>
                <a:latin typeface="EB Garamond"/>
                <a:ea typeface="EB Garamond"/>
                <a:cs typeface="EB Garamond"/>
                <a:sym typeface="EB Garamond"/>
              </a:rPr>
              <a:t>Shihab Al Balushi</a:t>
            </a:r>
            <a:endParaRPr>
              <a:solidFill>
                <a:srgbClr val="333333"/>
              </a:solidFill>
              <a:latin typeface="EB Garamond"/>
              <a:ea typeface="EB Garamond"/>
              <a:cs typeface="EB Garamond"/>
              <a:sym typeface="EB Garamond"/>
            </a:endParaRPr>
          </a:p>
          <a:p>
            <a:pPr indent="0" lvl="0" marL="0" rtl="0" algn="l">
              <a:spcBef>
                <a:spcPts val="0"/>
              </a:spcBef>
              <a:spcAft>
                <a:spcPts val="0"/>
              </a:spcAft>
              <a:buNone/>
            </a:pPr>
            <a:r>
              <a:t/>
            </a:r>
            <a:endParaRPr>
              <a:solidFill>
                <a:srgbClr val="333333"/>
              </a:solidFill>
              <a:latin typeface="EB Garamond"/>
              <a:ea typeface="EB Garamond"/>
              <a:cs typeface="EB Garamond"/>
              <a:sym typeface="EB Garamond"/>
            </a:endParaRPr>
          </a:p>
          <a:p>
            <a:pPr indent="0" lvl="0" marL="0" rtl="0" algn="l">
              <a:spcBef>
                <a:spcPts val="0"/>
              </a:spcBef>
              <a:spcAft>
                <a:spcPts val="0"/>
              </a:spcAft>
              <a:buNone/>
            </a:pPr>
            <a:r>
              <a:rPr lang="en">
                <a:solidFill>
                  <a:srgbClr val="333333"/>
                </a:solidFill>
                <a:latin typeface="EB Garamond"/>
                <a:ea typeface="EB Garamond"/>
                <a:cs typeface="EB Garamond"/>
                <a:sym typeface="EB Garamond"/>
              </a:rPr>
              <a:t>Client: Christine Shea-Hunt </a:t>
            </a:r>
            <a:endParaRPr>
              <a:solidFill>
                <a:srgbClr val="333333"/>
              </a:solidFill>
              <a:latin typeface="EB Garamond"/>
              <a:ea typeface="EB Garamond"/>
              <a:cs typeface="EB Garamond"/>
              <a:sym typeface="EB Garamond"/>
            </a:endParaRPr>
          </a:p>
          <a:p>
            <a:pPr indent="0" lvl="0" marL="0" rtl="0" algn="l">
              <a:spcBef>
                <a:spcPts val="0"/>
              </a:spcBef>
              <a:spcAft>
                <a:spcPts val="0"/>
              </a:spcAft>
              <a:buNone/>
            </a:pPr>
            <a:r>
              <a:rPr lang="en">
                <a:solidFill>
                  <a:srgbClr val="333333"/>
                </a:solidFill>
                <a:latin typeface="EB Garamond"/>
                <a:ea typeface="EB Garamond"/>
                <a:cs typeface="EB Garamond"/>
                <a:sym typeface="EB Garamond"/>
              </a:rPr>
              <a:t>Advisor: Mohammad Al Qaseer</a:t>
            </a:r>
            <a:endParaRPr>
              <a:solidFill>
                <a:srgbClr val="333333"/>
              </a:solidFill>
              <a:latin typeface="EB Garamond"/>
              <a:ea typeface="EB Garamond"/>
              <a:cs typeface="EB Garamond"/>
              <a:sym typeface="EB Garamond"/>
            </a:endParaRPr>
          </a:p>
        </p:txBody>
      </p:sp>
      <p:pic>
        <p:nvPicPr>
          <p:cNvPr id="66" name="Google Shape;66;p13" title="Intro.mp3">
            <a:hlinkClick r:id="rId3"/>
          </p:cNvPr>
          <p:cNvPicPr preferRelativeResize="0"/>
          <p:nvPr/>
        </p:nvPicPr>
        <p:blipFill>
          <a:blip r:embed="rId4">
            <a:alphaModFix/>
          </a:blip>
          <a:stretch>
            <a:fillRect/>
          </a:stretch>
        </p:blipFill>
        <p:spPr>
          <a:xfrm>
            <a:off x="0" y="46863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Development Process</a:t>
            </a:r>
            <a:endParaRPr/>
          </a:p>
        </p:txBody>
      </p:sp>
      <p:pic>
        <p:nvPicPr>
          <p:cNvPr id="172" name="Google Shape;172;p22"/>
          <p:cNvPicPr preferRelativeResize="0"/>
          <p:nvPr/>
        </p:nvPicPr>
        <p:blipFill>
          <a:blip r:embed="rId3">
            <a:alphaModFix/>
          </a:blip>
          <a:stretch>
            <a:fillRect/>
          </a:stretch>
        </p:blipFill>
        <p:spPr>
          <a:xfrm>
            <a:off x="4572000" y="118375"/>
            <a:ext cx="4260325" cy="2097000"/>
          </a:xfrm>
          <a:prstGeom prst="rect">
            <a:avLst/>
          </a:prstGeom>
          <a:noFill/>
          <a:ln>
            <a:noFill/>
          </a:ln>
        </p:spPr>
      </p:pic>
      <p:grpSp>
        <p:nvGrpSpPr>
          <p:cNvPr id="173" name="Google Shape;173;p22"/>
          <p:cNvGrpSpPr/>
          <p:nvPr/>
        </p:nvGrpSpPr>
        <p:grpSpPr>
          <a:xfrm>
            <a:off x="738651" y="2571741"/>
            <a:ext cx="7666742" cy="2311106"/>
            <a:chOff x="939875" y="2209100"/>
            <a:chExt cx="7264299" cy="1524175"/>
          </a:xfrm>
        </p:grpSpPr>
        <p:grpSp>
          <p:nvGrpSpPr>
            <p:cNvPr id="174" name="Google Shape;174;p22"/>
            <p:cNvGrpSpPr/>
            <p:nvPr/>
          </p:nvGrpSpPr>
          <p:grpSpPr>
            <a:xfrm>
              <a:off x="939875" y="2209100"/>
              <a:ext cx="7264299" cy="1524175"/>
              <a:chOff x="382025" y="1557500"/>
              <a:chExt cx="7264299" cy="1524175"/>
            </a:xfrm>
          </p:grpSpPr>
          <p:pic>
            <p:nvPicPr>
              <p:cNvPr id="175" name="Google Shape;175;p22"/>
              <p:cNvPicPr preferRelativeResize="0"/>
              <p:nvPr/>
            </p:nvPicPr>
            <p:blipFill>
              <a:blip r:embed="rId4">
                <a:alphaModFix/>
              </a:blip>
              <a:stretch>
                <a:fillRect/>
              </a:stretch>
            </p:blipFill>
            <p:spPr>
              <a:xfrm>
                <a:off x="382025" y="1777925"/>
                <a:ext cx="1938274" cy="573400"/>
              </a:xfrm>
              <a:prstGeom prst="rect">
                <a:avLst/>
              </a:prstGeom>
              <a:noFill/>
              <a:ln>
                <a:noFill/>
              </a:ln>
            </p:spPr>
          </p:pic>
          <p:pic>
            <p:nvPicPr>
              <p:cNvPr id="176" name="Google Shape;176;p22"/>
              <p:cNvPicPr preferRelativeResize="0"/>
              <p:nvPr/>
            </p:nvPicPr>
            <p:blipFill>
              <a:blip r:embed="rId5">
                <a:alphaModFix/>
              </a:blip>
              <a:stretch>
                <a:fillRect/>
              </a:stretch>
            </p:blipFill>
            <p:spPr>
              <a:xfrm>
                <a:off x="3374322" y="1557500"/>
                <a:ext cx="1724099" cy="1014250"/>
              </a:xfrm>
              <a:prstGeom prst="rect">
                <a:avLst/>
              </a:prstGeom>
              <a:noFill/>
              <a:ln>
                <a:noFill/>
              </a:ln>
            </p:spPr>
          </p:pic>
          <p:sp>
            <p:nvSpPr>
              <p:cNvPr id="177" name="Google Shape;177;p22"/>
              <p:cNvSpPr/>
              <p:nvPr/>
            </p:nvSpPr>
            <p:spPr>
              <a:xfrm>
                <a:off x="1429400" y="2647900"/>
                <a:ext cx="2671350" cy="433775"/>
              </a:xfrm>
              <a:custGeom>
                <a:rect b="b" l="l" r="r" t="t"/>
                <a:pathLst>
                  <a:path extrusionOk="0" h="17351" w="106854">
                    <a:moveTo>
                      <a:pt x="0" y="0"/>
                    </a:moveTo>
                    <a:cubicBezTo>
                      <a:pt x="8826" y="2890"/>
                      <a:pt x="35149" y="17263"/>
                      <a:pt x="52958" y="17341"/>
                    </a:cubicBezTo>
                    <a:cubicBezTo>
                      <a:pt x="70767" y="17419"/>
                      <a:pt x="97871" y="3281"/>
                      <a:pt x="106854" y="469"/>
                    </a:cubicBezTo>
                  </a:path>
                </a:pathLst>
              </a:custGeom>
              <a:noFill/>
              <a:ln cap="flat" cmpd="sng" w="9525">
                <a:solidFill>
                  <a:schemeClr val="dk2"/>
                </a:solidFill>
                <a:prstDash val="solid"/>
                <a:round/>
                <a:headEnd len="med" w="med" type="none"/>
                <a:tailEnd len="med" w="med" type="triangle"/>
              </a:ln>
            </p:spPr>
          </p:sp>
          <p:pic>
            <p:nvPicPr>
              <p:cNvPr id="178" name="Google Shape;178;p22"/>
              <p:cNvPicPr preferRelativeResize="0"/>
              <p:nvPr/>
            </p:nvPicPr>
            <p:blipFill>
              <a:blip r:embed="rId6">
                <a:alphaModFix/>
              </a:blip>
              <a:stretch>
                <a:fillRect/>
              </a:stretch>
            </p:blipFill>
            <p:spPr>
              <a:xfrm>
                <a:off x="7243350" y="1697234"/>
                <a:ext cx="402974" cy="734774"/>
              </a:xfrm>
              <a:prstGeom prst="rect">
                <a:avLst/>
              </a:prstGeom>
              <a:noFill/>
              <a:ln>
                <a:noFill/>
              </a:ln>
            </p:spPr>
          </p:pic>
          <p:sp>
            <p:nvSpPr>
              <p:cNvPr id="179" name="Google Shape;179;p22"/>
              <p:cNvSpPr/>
              <p:nvPr/>
            </p:nvSpPr>
            <p:spPr>
              <a:xfrm>
                <a:off x="4572000" y="2647900"/>
                <a:ext cx="2671350" cy="433775"/>
              </a:xfrm>
              <a:custGeom>
                <a:rect b="b" l="l" r="r" t="t"/>
                <a:pathLst>
                  <a:path extrusionOk="0" h="17351" w="106854">
                    <a:moveTo>
                      <a:pt x="0" y="0"/>
                    </a:moveTo>
                    <a:cubicBezTo>
                      <a:pt x="8826" y="2890"/>
                      <a:pt x="35149" y="17263"/>
                      <a:pt x="52958" y="17341"/>
                    </a:cubicBezTo>
                    <a:cubicBezTo>
                      <a:pt x="70767" y="17419"/>
                      <a:pt x="97871" y="3281"/>
                      <a:pt x="106854" y="469"/>
                    </a:cubicBezTo>
                  </a:path>
                </a:pathLst>
              </a:custGeom>
              <a:noFill/>
              <a:ln cap="flat" cmpd="sng" w="9525">
                <a:solidFill>
                  <a:schemeClr val="dk2"/>
                </a:solidFill>
                <a:prstDash val="solid"/>
                <a:round/>
                <a:headEnd len="med" w="med" type="none"/>
                <a:tailEnd len="med" w="med" type="triangle"/>
              </a:ln>
            </p:spPr>
          </p:sp>
        </p:grpSp>
        <p:sp>
          <p:nvSpPr>
            <p:cNvPr id="180" name="Google Shape;180;p22"/>
            <p:cNvSpPr txBox="1"/>
            <p:nvPr/>
          </p:nvSpPr>
          <p:spPr>
            <a:xfrm>
              <a:off x="2519050" y="3188200"/>
              <a:ext cx="15699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OBD-II Scanner</a:t>
              </a:r>
              <a:endParaRPr>
                <a:latin typeface="Roboto"/>
                <a:ea typeface="Roboto"/>
                <a:cs typeface="Roboto"/>
                <a:sym typeface="Roboto"/>
              </a:endParaRPr>
            </a:p>
          </p:txBody>
        </p:sp>
        <p:sp>
          <p:nvSpPr>
            <p:cNvPr id="181" name="Google Shape;181;p22"/>
            <p:cNvSpPr txBox="1"/>
            <p:nvPr/>
          </p:nvSpPr>
          <p:spPr>
            <a:xfrm>
              <a:off x="5706000" y="3188200"/>
              <a:ext cx="15699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Bluetooth</a:t>
              </a:r>
              <a:endParaRPr>
                <a:latin typeface="Roboto"/>
                <a:ea typeface="Roboto"/>
                <a:cs typeface="Roboto"/>
                <a:sym typeface="Roboto"/>
              </a:endParaRPr>
            </a:p>
          </p:txBody>
        </p:sp>
      </p:grpSp>
      <p:sp>
        <p:nvSpPr>
          <p:cNvPr id="182" name="Google Shape;182;p22"/>
          <p:cNvSpPr txBox="1"/>
          <p:nvPr/>
        </p:nvSpPr>
        <p:spPr>
          <a:xfrm>
            <a:off x="1329200" y="3679425"/>
            <a:ext cx="1541100" cy="52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Roboto"/>
                <a:ea typeface="Roboto"/>
                <a:cs typeface="Roboto"/>
                <a:sym typeface="Roboto"/>
              </a:rPr>
              <a:t>Chad</a:t>
            </a:r>
            <a:endParaRPr sz="2600">
              <a:latin typeface="Roboto"/>
              <a:ea typeface="Roboto"/>
              <a:cs typeface="Roboto"/>
              <a:sym typeface="Roboto"/>
            </a:endParaRPr>
          </a:p>
        </p:txBody>
      </p:sp>
      <p:sp>
        <p:nvSpPr>
          <p:cNvPr id="183" name="Google Shape;183;p22"/>
          <p:cNvSpPr txBox="1"/>
          <p:nvPr/>
        </p:nvSpPr>
        <p:spPr>
          <a:xfrm>
            <a:off x="2870300" y="2311650"/>
            <a:ext cx="1541100" cy="52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Roboto"/>
                <a:ea typeface="Roboto"/>
                <a:cs typeface="Roboto"/>
                <a:sym typeface="Roboto"/>
              </a:rPr>
              <a:t>Isaac</a:t>
            </a:r>
            <a:endParaRPr sz="2400">
              <a:latin typeface="Roboto"/>
              <a:ea typeface="Roboto"/>
              <a:cs typeface="Roboto"/>
              <a:sym typeface="Roboto"/>
            </a:endParaRPr>
          </a:p>
        </p:txBody>
      </p:sp>
      <p:sp>
        <p:nvSpPr>
          <p:cNvPr id="184" name="Google Shape;184;p22"/>
          <p:cNvSpPr txBox="1"/>
          <p:nvPr/>
        </p:nvSpPr>
        <p:spPr>
          <a:xfrm>
            <a:off x="4411400" y="4315225"/>
            <a:ext cx="2463900" cy="52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Shihab and Philip</a:t>
            </a:r>
            <a:endParaRPr sz="2200">
              <a:latin typeface="Roboto"/>
              <a:ea typeface="Roboto"/>
              <a:cs typeface="Roboto"/>
              <a:sym typeface="Roboto"/>
            </a:endParaRPr>
          </a:p>
        </p:txBody>
      </p:sp>
      <p:sp>
        <p:nvSpPr>
          <p:cNvPr id="185" name="Google Shape;185;p22"/>
          <p:cNvSpPr txBox="1"/>
          <p:nvPr/>
        </p:nvSpPr>
        <p:spPr>
          <a:xfrm>
            <a:off x="6680100" y="2138300"/>
            <a:ext cx="2463900" cy="52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Roboto"/>
                <a:ea typeface="Roboto"/>
                <a:cs typeface="Roboto"/>
                <a:sym typeface="Roboto"/>
              </a:rPr>
              <a:t>Ali and Shuang</a:t>
            </a:r>
            <a:endParaRPr sz="2200">
              <a:latin typeface="Roboto"/>
              <a:ea typeface="Roboto"/>
              <a:cs typeface="Roboto"/>
              <a:sym typeface="Roboto"/>
            </a:endParaRPr>
          </a:p>
        </p:txBody>
      </p:sp>
      <p:pic>
        <p:nvPicPr>
          <p:cNvPr id="186" name="Google Shape;186;p22" title="Development process.mp3">
            <a:hlinkClick r:id="rId7"/>
          </p:cNvPr>
          <p:cNvPicPr preferRelativeResize="0"/>
          <p:nvPr/>
        </p:nvPicPr>
        <p:blipFill>
          <a:blip r:embed="rId8">
            <a:alphaModFix/>
          </a:blip>
          <a:stretch>
            <a:fillRect/>
          </a:stretch>
        </p:blipFill>
        <p:spPr>
          <a:xfrm>
            <a:off x="115600" y="4835425"/>
            <a:ext cx="196125" cy="19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Statement of Work</a:t>
            </a:r>
            <a:endParaRPr sz="3100"/>
          </a:p>
        </p:txBody>
      </p:sp>
      <p:pic>
        <p:nvPicPr>
          <p:cNvPr id="192" name="Google Shape;192;p23" title="statement_of_work.mp3">
            <a:hlinkClick r:id="rId3"/>
          </p:cNvPr>
          <p:cNvPicPr preferRelativeResize="0"/>
          <p:nvPr/>
        </p:nvPicPr>
        <p:blipFill>
          <a:blip r:embed="rId4">
            <a:alphaModFix/>
          </a:blip>
          <a:stretch>
            <a:fillRect/>
          </a:stretch>
        </p:blipFill>
        <p:spPr>
          <a:xfrm>
            <a:off x="66675" y="4644000"/>
            <a:ext cx="457200" cy="4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 Products</a:t>
            </a:r>
            <a:endParaRPr/>
          </a:p>
        </p:txBody>
      </p:sp>
      <p:sp>
        <p:nvSpPr>
          <p:cNvPr id="198" name="Google Shape;198;p24"/>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Font typeface="EB Garamond"/>
              <a:buChar char="●"/>
            </a:pPr>
            <a:r>
              <a:rPr lang="en">
                <a:latin typeface="EB Garamond"/>
                <a:ea typeface="EB Garamond"/>
                <a:cs typeface="EB Garamond"/>
                <a:sym typeface="EB Garamond"/>
              </a:rPr>
              <a:t>Software products that use the GPS data to help the user avoid using their phones.</a:t>
            </a:r>
            <a:endParaRPr>
              <a:latin typeface="EB Garamond"/>
              <a:ea typeface="EB Garamond"/>
              <a:cs typeface="EB Garamond"/>
              <a:sym typeface="EB Garamond"/>
            </a:endParaRPr>
          </a:p>
          <a:p>
            <a:pPr indent="-311150" lvl="0" marL="457200" rtl="0" algn="l">
              <a:lnSpc>
                <a:spcPct val="150000"/>
              </a:lnSpc>
              <a:spcBef>
                <a:spcPts val="0"/>
              </a:spcBef>
              <a:spcAft>
                <a:spcPts val="0"/>
              </a:spcAft>
              <a:buSzPts val="1300"/>
              <a:buFont typeface="EB Garamond"/>
              <a:buChar char="●"/>
            </a:pPr>
            <a:r>
              <a:rPr lang="en">
                <a:latin typeface="EB Garamond"/>
                <a:ea typeface="EB Garamond"/>
                <a:cs typeface="EB Garamond"/>
                <a:sym typeface="EB Garamond"/>
              </a:rPr>
              <a:t>Hardware products that lock the phone.</a:t>
            </a:r>
            <a:endParaRPr>
              <a:latin typeface="EB Garamond"/>
              <a:ea typeface="EB Garamond"/>
              <a:cs typeface="EB Garamond"/>
              <a:sym typeface="EB Garamond"/>
            </a:endParaRPr>
          </a:p>
          <a:p>
            <a:pPr indent="-311150" lvl="0" marL="457200" rtl="0" algn="l">
              <a:lnSpc>
                <a:spcPct val="150000"/>
              </a:lnSpc>
              <a:spcBef>
                <a:spcPts val="0"/>
              </a:spcBef>
              <a:spcAft>
                <a:spcPts val="0"/>
              </a:spcAft>
              <a:buSzPts val="1300"/>
              <a:buFont typeface="EB Garamond"/>
              <a:buChar char="●"/>
            </a:pPr>
            <a:r>
              <a:rPr lang="en">
                <a:latin typeface="EB Garamond"/>
                <a:ea typeface="EB Garamond"/>
                <a:cs typeface="EB Garamond"/>
                <a:sym typeface="EB Garamond"/>
              </a:rPr>
              <a:t>A </a:t>
            </a:r>
            <a:r>
              <a:rPr lang="en">
                <a:latin typeface="EB Garamond"/>
                <a:ea typeface="EB Garamond"/>
                <a:cs typeface="EB Garamond"/>
                <a:sym typeface="EB Garamond"/>
              </a:rPr>
              <a:t>combination</a:t>
            </a:r>
            <a:r>
              <a:rPr lang="en">
                <a:latin typeface="EB Garamond"/>
                <a:ea typeface="EB Garamond"/>
                <a:cs typeface="EB Garamond"/>
                <a:sym typeface="EB Garamond"/>
              </a:rPr>
              <a:t> of hardware and software that help the user avoid </a:t>
            </a:r>
            <a:r>
              <a:rPr lang="en">
                <a:latin typeface="EB Garamond"/>
                <a:ea typeface="EB Garamond"/>
                <a:cs typeface="EB Garamond"/>
                <a:sym typeface="EB Garamond"/>
              </a:rPr>
              <a:t>distractions</a:t>
            </a:r>
            <a:r>
              <a:rPr lang="en">
                <a:latin typeface="EB Garamond"/>
                <a:ea typeface="EB Garamond"/>
                <a:cs typeface="EB Garamond"/>
                <a:sym typeface="EB Garamond"/>
              </a:rPr>
              <a:t> from their phone.</a:t>
            </a:r>
            <a:endParaRPr>
              <a:latin typeface="EB Garamond"/>
              <a:ea typeface="EB Garamond"/>
              <a:cs typeface="EB Garamond"/>
              <a:sym typeface="EB Garamond"/>
            </a:endParaRPr>
          </a:p>
        </p:txBody>
      </p:sp>
      <p:pic>
        <p:nvPicPr>
          <p:cNvPr id="199" name="Google Shape;199;p24" title="similar_products.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  Considerations and Risks</a:t>
            </a:r>
            <a:endParaRPr/>
          </a:p>
        </p:txBody>
      </p:sp>
      <p:sp>
        <p:nvSpPr>
          <p:cNvPr id="205" name="Google Shape;205;p2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Pros and cons of using a combination of hardware and software:</a:t>
            </a:r>
            <a:endParaRPr>
              <a:latin typeface="EB Garamond"/>
              <a:ea typeface="EB Garamond"/>
              <a:cs typeface="EB Garamond"/>
              <a:sym typeface="EB Garamond"/>
            </a:endParaRPr>
          </a:p>
          <a:p>
            <a:pPr indent="-311150" lvl="0" marL="457200" rtl="0" algn="l">
              <a:spcBef>
                <a:spcPts val="1600"/>
              </a:spcBef>
              <a:spcAft>
                <a:spcPts val="0"/>
              </a:spcAft>
              <a:buSzPts val="1300"/>
              <a:buFont typeface="EB Garamond"/>
              <a:buChar char="●"/>
            </a:pPr>
            <a:r>
              <a:rPr lang="en">
                <a:latin typeface="EB Garamond"/>
                <a:ea typeface="EB Garamond"/>
                <a:cs typeface="EB Garamond"/>
                <a:sym typeface="EB Garamond"/>
              </a:rPr>
              <a:t>Pros include: </a:t>
            </a:r>
            <a:r>
              <a:rPr lang="en">
                <a:latin typeface="EB Garamond"/>
                <a:ea typeface="EB Garamond"/>
                <a:cs typeface="EB Garamond"/>
                <a:sym typeface="EB Garamond"/>
              </a:rPr>
              <a:t>flexibility</a:t>
            </a:r>
            <a:r>
              <a:rPr lang="en">
                <a:latin typeface="EB Garamond"/>
                <a:ea typeface="EB Garamond"/>
                <a:cs typeface="EB Garamond"/>
                <a:sym typeface="EB Garamond"/>
              </a:rPr>
              <a:t>, reliability and future improvements.</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Cons include: difficulties during integration and overall cost.</a:t>
            </a:r>
            <a:endParaRPr>
              <a:latin typeface="EB Garamond"/>
              <a:ea typeface="EB Garamond"/>
              <a:cs typeface="EB Garamond"/>
              <a:sym typeface="EB Garamond"/>
            </a:endParaRPr>
          </a:p>
        </p:txBody>
      </p:sp>
      <p:sp>
        <p:nvSpPr>
          <p:cNvPr id="206" name="Google Shape;206;p2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Some of the risks we face:</a:t>
            </a:r>
            <a:endParaRPr>
              <a:latin typeface="EB Garamond"/>
              <a:ea typeface="EB Garamond"/>
              <a:cs typeface="EB Garamond"/>
              <a:sym typeface="EB Garamond"/>
            </a:endParaRPr>
          </a:p>
          <a:p>
            <a:pPr indent="-311150" lvl="0" marL="457200" rtl="0" algn="l">
              <a:lnSpc>
                <a:spcPct val="150000"/>
              </a:lnSpc>
              <a:spcBef>
                <a:spcPts val="1600"/>
              </a:spcBef>
              <a:spcAft>
                <a:spcPts val="0"/>
              </a:spcAft>
              <a:buSzPts val="1300"/>
              <a:buFont typeface="EB Garamond"/>
              <a:buChar char="●"/>
            </a:pPr>
            <a:r>
              <a:rPr lang="en">
                <a:latin typeface="EB Garamond"/>
                <a:ea typeface="EB Garamond"/>
                <a:cs typeface="EB Garamond"/>
                <a:sym typeface="EB Garamond"/>
              </a:rPr>
              <a:t>The COVID-19 </a:t>
            </a:r>
            <a:r>
              <a:rPr lang="en">
                <a:latin typeface="EB Garamond"/>
                <a:ea typeface="EB Garamond"/>
                <a:cs typeface="EB Garamond"/>
                <a:sym typeface="EB Garamond"/>
              </a:rPr>
              <a:t>pandemic.</a:t>
            </a:r>
            <a:endParaRPr>
              <a:latin typeface="EB Garamond"/>
              <a:ea typeface="EB Garamond"/>
              <a:cs typeface="EB Garamond"/>
              <a:sym typeface="EB Garamond"/>
            </a:endParaRPr>
          </a:p>
          <a:p>
            <a:pPr indent="-311150" lvl="0" marL="457200" rtl="0" algn="l">
              <a:lnSpc>
                <a:spcPct val="150000"/>
              </a:lnSpc>
              <a:spcBef>
                <a:spcPts val="0"/>
              </a:spcBef>
              <a:spcAft>
                <a:spcPts val="0"/>
              </a:spcAft>
              <a:buSzPts val="1300"/>
              <a:buFont typeface="EB Garamond"/>
              <a:buChar char="●"/>
            </a:pPr>
            <a:r>
              <a:rPr lang="en">
                <a:latin typeface="EB Garamond"/>
                <a:ea typeface="EB Garamond"/>
                <a:cs typeface="EB Garamond"/>
                <a:sym typeface="EB Garamond"/>
              </a:rPr>
              <a:t>Failing to deliver a cheap product.</a:t>
            </a:r>
            <a:endParaRPr>
              <a:latin typeface="EB Garamond"/>
              <a:ea typeface="EB Garamond"/>
              <a:cs typeface="EB Garamond"/>
              <a:sym typeface="EB Garamond"/>
            </a:endParaRPr>
          </a:p>
        </p:txBody>
      </p:sp>
      <p:pic>
        <p:nvPicPr>
          <p:cNvPr id="207" name="Google Shape;207;p25" title="technology_considerations_risks.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Milestones and Expected Results</a:t>
            </a:r>
            <a:endParaRPr/>
          </a:p>
        </p:txBody>
      </p:sp>
      <p:sp>
        <p:nvSpPr>
          <p:cNvPr id="213" name="Google Shape;213;p2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Our project is divided into five milestones that leads to our goal:</a:t>
            </a:r>
            <a:endParaRPr>
              <a:latin typeface="EB Garamond"/>
              <a:ea typeface="EB Garamond"/>
              <a:cs typeface="EB Garamond"/>
              <a:sym typeface="EB Garamond"/>
            </a:endParaRPr>
          </a:p>
          <a:p>
            <a:pPr indent="-311150" lvl="0" marL="457200" rtl="0" algn="l">
              <a:spcBef>
                <a:spcPts val="1600"/>
              </a:spcBef>
              <a:spcAft>
                <a:spcPts val="0"/>
              </a:spcAft>
              <a:buSzPts val="1300"/>
              <a:buFont typeface="EB Garamond"/>
              <a:buChar char="●"/>
            </a:pPr>
            <a:r>
              <a:rPr lang="en">
                <a:latin typeface="EB Garamond"/>
                <a:ea typeface="EB Garamond"/>
                <a:cs typeface="EB Garamond"/>
                <a:sym typeface="EB Garamond"/>
              </a:rPr>
              <a:t>Stage 1: SW: Beta app complete. HW: Bluetooth is set up, OBD sensor connects to Raspberry Pi and sends data through the Pi.</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Stage 2: Integrate SW and HW.</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Stage 3: Design a chip to replace the Raspberry Pi to reduce the power needed and size for hardware.</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Stage 4: Integrate SW and HW.</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Stage 5: Beta Testing.</a:t>
            </a:r>
            <a:endParaRPr>
              <a:latin typeface="EB Garamond"/>
              <a:ea typeface="EB Garamond"/>
              <a:cs typeface="EB Garamond"/>
              <a:sym typeface="EB Garamond"/>
            </a:endParaRPr>
          </a:p>
        </p:txBody>
      </p:sp>
      <p:sp>
        <p:nvSpPr>
          <p:cNvPr id="214" name="Google Shape;214;p26"/>
          <p:cNvSpPr txBox="1"/>
          <p:nvPr>
            <p:ph idx="2" type="body"/>
          </p:nvPr>
        </p:nvSpPr>
        <p:spPr>
          <a:xfrm>
            <a:off x="4832425"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Our expected results:</a:t>
            </a:r>
            <a:endParaRPr>
              <a:latin typeface="EB Garamond"/>
              <a:ea typeface="EB Garamond"/>
              <a:cs typeface="EB Garamond"/>
              <a:sym typeface="EB Garamond"/>
            </a:endParaRPr>
          </a:p>
          <a:p>
            <a:pPr indent="-311150" lvl="0" marL="457200" rtl="0" algn="l">
              <a:spcBef>
                <a:spcPts val="1600"/>
              </a:spcBef>
              <a:spcAft>
                <a:spcPts val="0"/>
              </a:spcAft>
              <a:buSzPts val="1300"/>
              <a:buFont typeface="EB Garamond"/>
              <a:buChar char="●"/>
            </a:pPr>
            <a:r>
              <a:rPr lang="en">
                <a:latin typeface="EB Garamond"/>
                <a:ea typeface="EB Garamond"/>
                <a:cs typeface="EB Garamond"/>
                <a:sym typeface="EB Garamond"/>
              </a:rPr>
              <a:t>A functional prototype by the end of Spring 2020.</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A fully functional product that meets the expectations of our client, by the end of Fall 2020.</a:t>
            </a:r>
            <a:endParaRPr>
              <a:latin typeface="EB Garamond"/>
              <a:ea typeface="EB Garamond"/>
              <a:cs typeface="EB Garamond"/>
              <a:sym typeface="EB Garamond"/>
            </a:endParaRPr>
          </a:p>
        </p:txBody>
      </p:sp>
      <p:pic>
        <p:nvPicPr>
          <p:cNvPr id="215" name="Google Shape;215;p26" title="proposed_milestones_expected_results.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7"/>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Timeline, Feasibility Assessment, Personnel and Other Effort Requirements</a:t>
            </a:r>
            <a:endParaRPr sz="3100"/>
          </a:p>
        </p:txBody>
      </p:sp>
      <p:sp>
        <p:nvSpPr>
          <p:cNvPr id="221" name="Google Shape;221;p27"/>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Timeline (Chapter 4)</a:t>
            </a:r>
            <a:endParaRPr/>
          </a:p>
        </p:txBody>
      </p:sp>
      <p:sp>
        <p:nvSpPr>
          <p:cNvPr id="227" name="Google Shape;227;p28"/>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28" name="Google Shape;228;p28"/>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9" name="Google Shape;229;p28"/>
          <p:cNvPicPr preferRelativeResize="0"/>
          <p:nvPr/>
        </p:nvPicPr>
        <p:blipFill>
          <a:blip r:embed="rId3">
            <a:alphaModFix/>
          </a:blip>
          <a:stretch>
            <a:fillRect/>
          </a:stretch>
        </p:blipFill>
        <p:spPr>
          <a:xfrm>
            <a:off x="568076" y="1268092"/>
            <a:ext cx="8007898" cy="4504459"/>
          </a:xfrm>
          <a:prstGeom prst="rect">
            <a:avLst/>
          </a:prstGeom>
          <a:noFill/>
          <a:ln>
            <a:noFill/>
          </a:ln>
        </p:spPr>
      </p:pic>
      <p:pic>
        <p:nvPicPr>
          <p:cNvPr id="230" name="Google Shape;230;p28" title="1 Timeline Shuang.mp3">
            <a:hlinkClick r:id="rId4"/>
          </p:cNvPr>
          <p:cNvPicPr preferRelativeResize="0"/>
          <p:nvPr/>
        </p:nvPicPr>
        <p:blipFill>
          <a:blip r:embed="rId5">
            <a:alphaModFix/>
          </a:blip>
          <a:stretch>
            <a:fillRect/>
          </a:stretch>
        </p:blipFill>
        <p:spPr>
          <a:xfrm>
            <a:off x="76200" y="4749800"/>
            <a:ext cx="311700" cy="31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Feasibility Assessment (Chapter 4)</a:t>
            </a:r>
            <a:endParaRPr/>
          </a:p>
        </p:txBody>
      </p:sp>
      <p:sp>
        <p:nvSpPr>
          <p:cNvPr id="236" name="Google Shape;236;p29"/>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EB Garamond"/>
              <a:buChar char="●"/>
            </a:pPr>
            <a:r>
              <a:rPr lang="en" sz="2000">
                <a:latin typeface="EB Garamond"/>
                <a:ea typeface="EB Garamond"/>
                <a:cs typeface="EB Garamond"/>
                <a:sym typeface="EB Garamond"/>
              </a:rPr>
              <a:t>Technical Skills</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Mobile dev</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Microcontroller and sensor programming</a:t>
            </a:r>
            <a:endParaRPr sz="2000">
              <a:latin typeface="EB Garamond"/>
              <a:ea typeface="EB Garamond"/>
              <a:cs typeface="EB Garamond"/>
              <a:sym typeface="EB Garamond"/>
            </a:endParaRPr>
          </a:p>
          <a:p>
            <a:pPr indent="-355600" lvl="0" marL="457200" rtl="0" algn="l">
              <a:spcBef>
                <a:spcPts val="0"/>
              </a:spcBef>
              <a:spcAft>
                <a:spcPts val="0"/>
              </a:spcAft>
              <a:buSzPts val="2000"/>
              <a:buFont typeface="EB Garamond"/>
              <a:buChar char="●"/>
            </a:pPr>
            <a:r>
              <a:rPr lang="en" sz="2000">
                <a:latin typeface="EB Garamond"/>
                <a:ea typeface="EB Garamond"/>
                <a:cs typeface="EB Garamond"/>
                <a:sym typeface="EB Garamond"/>
              </a:rPr>
              <a:t>Potential technical difficulties</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Bluetooth connection between Microcontroller and Android/iOS app</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OBD-II sensor reading</a:t>
            </a:r>
            <a:endParaRPr sz="2000">
              <a:latin typeface="EB Garamond"/>
              <a:ea typeface="EB Garamond"/>
              <a:cs typeface="EB Garamond"/>
              <a:sym typeface="EB Garamond"/>
            </a:endParaRPr>
          </a:p>
        </p:txBody>
      </p:sp>
      <p:pic>
        <p:nvPicPr>
          <p:cNvPr id="237" name="Google Shape;237;p29" title="2 Feasibility Shuang.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Personnel Effort Requirement</a:t>
            </a:r>
            <a:r>
              <a:rPr lang="en"/>
              <a:t> (Chapter 4)</a:t>
            </a:r>
            <a:endParaRPr/>
          </a:p>
        </p:txBody>
      </p:sp>
      <p:graphicFrame>
        <p:nvGraphicFramePr>
          <p:cNvPr id="243" name="Google Shape;243;p30"/>
          <p:cNvGraphicFramePr/>
          <p:nvPr/>
        </p:nvGraphicFramePr>
        <p:xfrm>
          <a:off x="2915000" y="1505700"/>
          <a:ext cx="3000000" cy="3000000"/>
        </p:xfrm>
        <a:graphic>
          <a:graphicData uri="http://schemas.openxmlformats.org/drawingml/2006/table">
            <a:tbl>
              <a:tblPr>
                <a:noFill/>
                <a:tableStyleId>{D8C9DC0E-1E6F-470E-8DFD-73D3D0761392}</a:tableStyleId>
              </a:tblPr>
              <a:tblGrid>
                <a:gridCol w="1657000"/>
                <a:gridCol w="1657000"/>
              </a:tblGrid>
              <a:tr h="342475">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Personnel</a:t>
                      </a:r>
                      <a:endParaRPr sz="1500">
                        <a:solidFill>
                          <a:schemeClr val="dk2"/>
                        </a:solidFill>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Task</a:t>
                      </a:r>
                      <a:endParaRPr sz="1500">
                        <a:solidFill>
                          <a:schemeClr val="dk2"/>
                        </a:solidFill>
                        <a:latin typeface="EB Garamond"/>
                        <a:ea typeface="EB Garamond"/>
                        <a:cs typeface="EB Garamond"/>
                        <a:sym typeface="EB Garamond"/>
                      </a:endParaRPr>
                    </a:p>
                  </a:txBody>
                  <a:tcPr marT="63500" marB="63500" marR="63500" marL="63500"/>
                </a:tc>
              </a:tr>
              <a:tr h="342475">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Chad Korby</a:t>
                      </a:r>
                      <a:endParaRPr sz="1500">
                        <a:solidFill>
                          <a:schemeClr val="dk2"/>
                        </a:solidFill>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OBD-II reader</a:t>
                      </a:r>
                      <a:endParaRPr sz="1500">
                        <a:solidFill>
                          <a:schemeClr val="dk2"/>
                        </a:solidFill>
                        <a:latin typeface="EB Garamond"/>
                        <a:ea typeface="EB Garamond"/>
                        <a:cs typeface="EB Garamond"/>
                        <a:sym typeface="EB Garamond"/>
                      </a:endParaRPr>
                    </a:p>
                  </a:txBody>
                  <a:tcPr marT="63500" marB="63500" marR="63500" marL="63500"/>
                </a:tc>
              </a:tr>
              <a:tr h="562625">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Shihab Al Balushi</a:t>
                      </a:r>
                      <a:endParaRPr sz="1500">
                        <a:solidFill>
                          <a:schemeClr val="dk2"/>
                        </a:solidFill>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Bluetooth Protocol</a:t>
                      </a:r>
                      <a:endParaRPr sz="1500">
                        <a:solidFill>
                          <a:schemeClr val="dk2"/>
                        </a:solidFill>
                        <a:latin typeface="EB Garamond"/>
                        <a:ea typeface="EB Garamond"/>
                        <a:cs typeface="EB Garamond"/>
                        <a:sym typeface="EB Garamond"/>
                      </a:endParaRPr>
                    </a:p>
                  </a:txBody>
                  <a:tcPr marT="63500" marB="63500" marR="63500" marL="63500"/>
                </a:tc>
              </a:tr>
              <a:tr h="562625">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Philip Markose</a:t>
                      </a:r>
                      <a:endParaRPr sz="1500">
                        <a:solidFill>
                          <a:schemeClr val="dk2"/>
                        </a:solidFill>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Bluetooth Protocol</a:t>
                      </a:r>
                      <a:endParaRPr sz="1500">
                        <a:solidFill>
                          <a:schemeClr val="dk2"/>
                        </a:solidFill>
                        <a:latin typeface="EB Garamond"/>
                        <a:ea typeface="EB Garamond"/>
                        <a:cs typeface="EB Garamond"/>
                        <a:sym typeface="EB Garamond"/>
                      </a:endParaRPr>
                    </a:p>
                  </a:txBody>
                  <a:tcPr marT="63500" marB="63500" marR="63500" marL="63500"/>
                </a:tc>
              </a:tr>
              <a:tr h="562625">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Isaac Kosgey</a:t>
                      </a:r>
                      <a:endParaRPr sz="1500">
                        <a:solidFill>
                          <a:schemeClr val="dk2"/>
                        </a:solidFill>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Bluetooth Protocol</a:t>
                      </a:r>
                      <a:endParaRPr sz="1500">
                        <a:solidFill>
                          <a:schemeClr val="dk2"/>
                        </a:solidFill>
                        <a:latin typeface="EB Garamond"/>
                        <a:ea typeface="EB Garamond"/>
                        <a:cs typeface="EB Garamond"/>
                        <a:sym typeface="EB Garamond"/>
                      </a:endParaRPr>
                    </a:p>
                  </a:txBody>
                  <a:tcPr marT="63500" marB="63500" marR="63500" marL="63500"/>
                </a:tc>
              </a:tr>
              <a:tr h="562625">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Ali Almadani</a:t>
                      </a:r>
                      <a:endParaRPr sz="1500">
                        <a:solidFill>
                          <a:schemeClr val="dk2"/>
                        </a:solidFill>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Android Development</a:t>
                      </a:r>
                      <a:endParaRPr sz="1500">
                        <a:solidFill>
                          <a:schemeClr val="dk2"/>
                        </a:solidFill>
                        <a:latin typeface="EB Garamond"/>
                        <a:ea typeface="EB Garamond"/>
                        <a:cs typeface="EB Garamond"/>
                        <a:sym typeface="EB Garamond"/>
                      </a:endParaRPr>
                    </a:p>
                  </a:txBody>
                  <a:tcPr marT="63500" marB="63500" marR="63500" marL="63500"/>
                </a:tc>
              </a:tr>
              <a:tr h="501175">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Shuang Li</a:t>
                      </a:r>
                      <a:endParaRPr sz="1500">
                        <a:solidFill>
                          <a:schemeClr val="dk2"/>
                        </a:solidFill>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 sz="1500">
                          <a:solidFill>
                            <a:schemeClr val="dk2"/>
                          </a:solidFill>
                          <a:latin typeface="EB Garamond"/>
                          <a:ea typeface="EB Garamond"/>
                          <a:cs typeface="EB Garamond"/>
                          <a:sym typeface="EB Garamond"/>
                        </a:rPr>
                        <a:t>iOS Development</a:t>
                      </a:r>
                      <a:endParaRPr sz="1500">
                        <a:solidFill>
                          <a:schemeClr val="dk2"/>
                        </a:solidFill>
                        <a:latin typeface="EB Garamond"/>
                        <a:ea typeface="EB Garamond"/>
                        <a:cs typeface="EB Garamond"/>
                        <a:sym typeface="EB Garamond"/>
                      </a:endParaRPr>
                    </a:p>
                  </a:txBody>
                  <a:tcPr marT="63500" marB="63500" marR="63500" marL="63500"/>
                </a:tc>
              </a:tr>
            </a:tbl>
          </a:graphicData>
        </a:graphic>
      </p:graphicFrame>
      <p:pic>
        <p:nvPicPr>
          <p:cNvPr id="244" name="Google Shape;244;p30" title="3 Personnel.mp3">
            <a:hlinkClick r:id="rId3"/>
          </p:cNvPr>
          <p:cNvPicPr preferRelativeResize="0"/>
          <p:nvPr/>
        </p:nvPicPr>
        <p:blipFill>
          <a:blip r:embed="rId4">
            <a:alphaModFix/>
          </a:blip>
          <a:stretch>
            <a:fillRect/>
          </a:stretch>
        </p:blipFill>
        <p:spPr>
          <a:xfrm>
            <a:off x="159325" y="4700325"/>
            <a:ext cx="310575" cy="310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Resource Requirement</a:t>
            </a:r>
            <a:r>
              <a:rPr lang="en"/>
              <a:t> (Chapter 4)</a:t>
            </a:r>
            <a:endParaRPr/>
          </a:p>
        </p:txBody>
      </p:sp>
      <p:sp>
        <p:nvSpPr>
          <p:cNvPr id="250" name="Google Shape;250;p31"/>
          <p:cNvSpPr txBox="1"/>
          <p:nvPr>
            <p:ph idx="1" type="body"/>
          </p:nvPr>
        </p:nvSpPr>
        <p:spPr>
          <a:xfrm>
            <a:off x="311725" y="1493150"/>
            <a:ext cx="3999900" cy="3076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EB Garamond"/>
              <a:buChar char="●"/>
            </a:pPr>
            <a:r>
              <a:rPr lang="en" sz="2000">
                <a:latin typeface="EB Garamond"/>
                <a:ea typeface="EB Garamond"/>
                <a:cs typeface="EB Garamond"/>
                <a:sym typeface="EB Garamond"/>
              </a:rPr>
              <a:t>Parts</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OBD-II sensor</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Raspberry Pi Microcontroller</a:t>
            </a:r>
            <a:endParaRPr sz="2000">
              <a:latin typeface="EB Garamond"/>
              <a:ea typeface="EB Garamond"/>
              <a:cs typeface="EB Garamond"/>
              <a:sym typeface="EB Garamond"/>
            </a:endParaRPr>
          </a:p>
          <a:p>
            <a:pPr indent="-355600" lvl="0" marL="457200" rtl="0" algn="l">
              <a:spcBef>
                <a:spcPts val="0"/>
              </a:spcBef>
              <a:spcAft>
                <a:spcPts val="0"/>
              </a:spcAft>
              <a:buSzPts val="2000"/>
              <a:buFont typeface="EB Garamond"/>
              <a:buChar char="●"/>
            </a:pPr>
            <a:r>
              <a:rPr lang="en" sz="2000">
                <a:latin typeface="EB Garamond"/>
                <a:ea typeface="EB Garamond"/>
                <a:cs typeface="EB Garamond"/>
                <a:sym typeface="EB Garamond"/>
              </a:rPr>
              <a:t>Development Tools</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Android Studio</a:t>
            </a:r>
            <a:endParaRPr sz="2000">
              <a:latin typeface="EB Garamond"/>
              <a:ea typeface="EB Garamond"/>
              <a:cs typeface="EB Garamond"/>
              <a:sym typeface="EB Garamond"/>
            </a:endParaRPr>
          </a:p>
          <a:p>
            <a:pPr indent="-355600" lvl="1" marL="914400" rtl="0" algn="l">
              <a:spcBef>
                <a:spcPts val="0"/>
              </a:spcBef>
              <a:spcAft>
                <a:spcPts val="0"/>
              </a:spcAft>
              <a:buSzPts val="2000"/>
              <a:buFont typeface="EB Garamond"/>
              <a:buChar char="○"/>
            </a:pPr>
            <a:r>
              <a:rPr lang="en" sz="2000">
                <a:latin typeface="EB Garamond"/>
                <a:ea typeface="EB Garamond"/>
                <a:cs typeface="EB Garamond"/>
                <a:sym typeface="EB Garamond"/>
              </a:rPr>
              <a:t>Xcode </a:t>
            </a:r>
            <a:endParaRPr sz="2000">
              <a:latin typeface="EB Garamond"/>
              <a:ea typeface="EB Garamond"/>
              <a:cs typeface="EB Garamond"/>
              <a:sym typeface="EB Garamond"/>
            </a:endParaRPr>
          </a:p>
        </p:txBody>
      </p:sp>
      <p:pic>
        <p:nvPicPr>
          <p:cNvPr id="251" name="Google Shape;251;p31" title="4 other resources.mp3">
            <a:hlinkClick r:id="rId3"/>
          </p:cNvPr>
          <p:cNvPicPr preferRelativeResize="0"/>
          <p:nvPr/>
        </p:nvPicPr>
        <p:blipFill>
          <a:blip r:embed="rId4">
            <a:alphaModFix/>
          </a:blip>
          <a:stretch>
            <a:fillRect/>
          </a:stretch>
        </p:blipFill>
        <p:spPr>
          <a:xfrm>
            <a:off x="187750" y="4645550"/>
            <a:ext cx="352575" cy="352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Presentation Overview:</a:t>
            </a:r>
            <a:endParaRPr sz="3600">
              <a:solidFill>
                <a:srgbClr val="FFFFFF"/>
              </a:solidFill>
            </a:endParaRPr>
          </a:p>
          <a:p>
            <a:pPr indent="0" lvl="0" marL="0" rtl="0" algn="l">
              <a:spcBef>
                <a:spcPts val="0"/>
              </a:spcBef>
              <a:spcAft>
                <a:spcPts val="0"/>
              </a:spcAft>
              <a:buNone/>
            </a:pPr>
            <a:r>
              <a:t/>
            </a:r>
            <a:endParaRPr/>
          </a:p>
        </p:txBody>
      </p:sp>
      <p:sp>
        <p:nvSpPr>
          <p:cNvPr id="72" name="Google Shape;72;p14"/>
          <p:cNvSpPr txBox="1"/>
          <p:nvPr/>
        </p:nvSpPr>
        <p:spPr>
          <a:xfrm>
            <a:off x="311725" y="1597025"/>
            <a:ext cx="8520600" cy="3000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333333"/>
              </a:buClr>
              <a:buSzPts val="1500"/>
              <a:buFont typeface="EB Garamond"/>
              <a:buChar char="●"/>
            </a:pPr>
            <a:r>
              <a:rPr lang="en" sz="1500">
                <a:solidFill>
                  <a:srgbClr val="333333"/>
                </a:solidFill>
                <a:latin typeface="EB Garamond"/>
                <a:ea typeface="EB Garamond"/>
                <a:cs typeface="EB Garamond"/>
                <a:sym typeface="EB Garamond"/>
              </a:rPr>
              <a:t>Shihab: The problem and project statement, operational requirements and environment, and assumptions and deliverables.</a:t>
            </a:r>
            <a:endParaRPr sz="1500">
              <a:solidFill>
                <a:srgbClr val="333333"/>
              </a:solidFill>
              <a:latin typeface="EB Garamond"/>
              <a:ea typeface="EB Garamond"/>
              <a:cs typeface="EB Garamond"/>
              <a:sym typeface="EB Garamond"/>
            </a:endParaRPr>
          </a:p>
          <a:p>
            <a:pPr indent="-323850" lvl="0" marL="457200" rtl="0" algn="l">
              <a:spcBef>
                <a:spcPts val="0"/>
              </a:spcBef>
              <a:spcAft>
                <a:spcPts val="0"/>
              </a:spcAft>
              <a:buClr>
                <a:srgbClr val="333333"/>
              </a:buClr>
              <a:buSzPts val="1500"/>
              <a:buFont typeface="EB Garamond"/>
              <a:buChar char="●"/>
            </a:pPr>
            <a:r>
              <a:rPr lang="en" sz="1500">
                <a:solidFill>
                  <a:srgbClr val="333333"/>
                </a:solidFill>
                <a:latin typeface="EB Garamond"/>
                <a:ea typeface="EB Garamond"/>
                <a:cs typeface="EB Garamond"/>
                <a:sym typeface="EB Garamond"/>
              </a:rPr>
              <a:t>Philip: Proposed approach, general design, development process, and general concept.</a:t>
            </a:r>
            <a:endParaRPr sz="1500">
              <a:solidFill>
                <a:srgbClr val="333333"/>
              </a:solidFill>
              <a:latin typeface="EB Garamond"/>
              <a:ea typeface="EB Garamond"/>
              <a:cs typeface="EB Garamond"/>
              <a:sym typeface="EB Garamond"/>
            </a:endParaRPr>
          </a:p>
          <a:p>
            <a:pPr indent="-323850" lvl="0" marL="457200" rtl="0" algn="l">
              <a:spcBef>
                <a:spcPts val="0"/>
              </a:spcBef>
              <a:spcAft>
                <a:spcPts val="0"/>
              </a:spcAft>
              <a:buClr>
                <a:srgbClr val="333333"/>
              </a:buClr>
              <a:buSzPts val="1500"/>
              <a:buFont typeface="EB Garamond"/>
              <a:buChar char="●"/>
            </a:pPr>
            <a:r>
              <a:rPr lang="en" sz="1500">
                <a:solidFill>
                  <a:srgbClr val="333333"/>
                </a:solidFill>
                <a:latin typeface="EB Garamond"/>
                <a:ea typeface="EB Garamond"/>
                <a:cs typeface="EB Garamond"/>
                <a:sym typeface="EB Garamond"/>
              </a:rPr>
              <a:t>Ali: Statement of work, similar products, technology considerations and risks, and proposed milestones and expected results</a:t>
            </a:r>
            <a:endParaRPr sz="1500">
              <a:solidFill>
                <a:srgbClr val="333333"/>
              </a:solidFill>
              <a:latin typeface="EB Garamond"/>
              <a:ea typeface="EB Garamond"/>
              <a:cs typeface="EB Garamond"/>
              <a:sym typeface="EB Garamond"/>
            </a:endParaRPr>
          </a:p>
          <a:p>
            <a:pPr indent="-323850" lvl="0" marL="457200" rtl="0" algn="l">
              <a:spcBef>
                <a:spcPts val="0"/>
              </a:spcBef>
              <a:spcAft>
                <a:spcPts val="0"/>
              </a:spcAft>
              <a:buClr>
                <a:srgbClr val="333333"/>
              </a:buClr>
              <a:buSzPts val="1500"/>
              <a:buFont typeface="EB Garamond"/>
              <a:buChar char="●"/>
            </a:pPr>
            <a:r>
              <a:rPr lang="en" sz="1500">
                <a:solidFill>
                  <a:srgbClr val="333333"/>
                </a:solidFill>
                <a:latin typeface="EB Garamond"/>
                <a:ea typeface="EB Garamond"/>
                <a:cs typeface="EB Garamond"/>
                <a:sym typeface="EB Garamond"/>
              </a:rPr>
              <a:t>Shuang: </a:t>
            </a:r>
            <a:r>
              <a:rPr lang="en">
                <a:solidFill>
                  <a:srgbClr val="333333"/>
                </a:solidFill>
                <a:latin typeface="EB Garamond"/>
                <a:ea typeface="EB Garamond"/>
                <a:cs typeface="EB Garamond"/>
                <a:sym typeface="EB Garamond"/>
              </a:rPr>
              <a:t>Timeline, Feasibility Assessment, Personnel and Other Effort Requirements</a:t>
            </a:r>
            <a:endParaRPr>
              <a:solidFill>
                <a:srgbClr val="333333"/>
              </a:solidFill>
              <a:latin typeface="EB Garamond"/>
              <a:ea typeface="EB Garamond"/>
              <a:cs typeface="EB Garamond"/>
              <a:sym typeface="EB Garamond"/>
            </a:endParaRPr>
          </a:p>
          <a:p>
            <a:pPr indent="-323850" lvl="0" marL="457200" rtl="0" algn="l">
              <a:spcBef>
                <a:spcPts val="0"/>
              </a:spcBef>
              <a:spcAft>
                <a:spcPts val="0"/>
              </a:spcAft>
              <a:buClr>
                <a:srgbClr val="333333"/>
              </a:buClr>
              <a:buSzPts val="1500"/>
              <a:buFont typeface="EB Garamond"/>
              <a:buChar char="●"/>
            </a:pPr>
            <a:r>
              <a:rPr lang="en" sz="1500">
                <a:solidFill>
                  <a:srgbClr val="333333"/>
                </a:solidFill>
                <a:latin typeface="EB Garamond"/>
                <a:ea typeface="EB Garamond"/>
                <a:cs typeface="EB Garamond"/>
                <a:sym typeface="EB Garamond"/>
              </a:rPr>
              <a:t>Chad: interface testing, testing process, and testing results. </a:t>
            </a:r>
            <a:endParaRPr sz="1500">
              <a:solidFill>
                <a:srgbClr val="333333"/>
              </a:solidFill>
              <a:latin typeface="EB Garamond"/>
              <a:ea typeface="EB Garamond"/>
              <a:cs typeface="EB Garamond"/>
              <a:sym typeface="EB Garamond"/>
            </a:endParaRPr>
          </a:p>
          <a:p>
            <a:pPr indent="-323850" lvl="0" marL="457200" rtl="0" algn="l">
              <a:spcBef>
                <a:spcPts val="0"/>
              </a:spcBef>
              <a:spcAft>
                <a:spcPts val="0"/>
              </a:spcAft>
              <a:buClr>
                <a:srgbClr val="333333"/>
              </a:buClr>
              <a:buSzPts val="1500"/>
              <a:buFont typeface="EB Garamond"/>
              <a:buChar char="●"/>
            </a:pPr>
            <a:r>
              <a:rPr lang="en" sz="1500">
                <a:solidFill>
                  <a:srgbClr val="333333"/>
                </a:solidFill>
                <a:latin typeface="EB Garamond"/>
                <a:ea typeface="EB Garamond"/>
                <a:cs typeface="EB Garamond"/>
                <a:sym typeface="EB Garamond"/>
              </a:rPr>
              <a:t>Isaac: Conclusion and References</a:t>
            </a:r>
            <a:endParaRPr sz="1500">
              <a:solidFill>
                <a:srgbClr val="333333"/>
              </a:solidFill>
              <a:latin typeface="EB Garamond"/>
              <a:ea typeface="EB Garamond"/>
              <a:cs typeface="EB Garamond"/>
              <a:sym typeface="EB Garamond"/>
            </a:endParaRPr>
          </a:p>
        </p:txBody>
      </p:sp>
      <p:pic>
        <p:nvPicPr>
          <p:cNvPr id="73" name="Google Shape;73;p14" title="overview.mp3">
            <a:hlinkClick r:id="rId3"/>
          </p:cNvPr>
          <p:cNvPicPr preferRelativeResize="0"/>
          <p:nvPr/>
        </p:nvPicPr>
        <p:blipFill>
          <a:blip r:embed="rId4">
            <a:alphaModFix/>
          </a:blip>
          <a:stretch>
            <a:fillRect/>
          </a:stretch>
        </p:blipFill>
        <p:spPr>
          <a:xfrm>
            <a:off x="152400" y="4749425"/>
            <a:ext cx="241675" cy="241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Interface Testing</a:t>
            </a:r>
            <a:endParaRPr/>
          </a:p>
        </p:txBody>
      </p:sp>
      <p:sp>
        <p:nvSpPr>
          <p:cNvPr id="257" name="Google Shape;257;p3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B Garamond"/>
              <a:buChar char="●"/>
            </a:pPr>
            <a:r>
              <a:rPr lang="en" sz="1400">
                <a:latin typeface="EB Garamond"/>
                <a:ea typeface="EB Garamond"/>
                <a:cs typeface="EB Garamond"/>
                <a:sym typeface="EB Garamond"/>
              </a:rPr>
              <a:t>Software to hardware interfacing will be done through Bluetooth 4.0 (Bluetooth Low Energy)</a:t>
            </a:r>
            <a:endParaRPr sz="1400">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sz="1400">
                <a:latin typeface="EB Garamond"/>
                <a:ea typeface="EB Garamond"/>
                <a:cs typeface="EB Garamond"/>
                <a:sym typeface="EB Garamond"/>
              </a:rPr>
              <a:t>Hold Up</a:t>
            </a:r>
            <a:r>
              <a:rPr lang="en" sz="1400">
                <a:latin typeface="EB Garamond"/>
                <a:ea typeface="EB Garamond"/>
                <a:cs typeface="EB Garamond"/>
                <a:sym typeface="EB Garamond"/>
              </a:rPr>
              <a:t> due to COVID - Software sends installing packages to hardware team to perform tests</a:t>
            </a:r>
            <a:endParaRPr sz="1400">
              <a:latin typeface="EB Garamond"/>
              <a:ea typeface="EB Garamond"/>
              <a:cs typeface="EB Garamond"/>
              <a:sym typeface="EB Garamond"/>
            </a:endParaRPr>
          </a:p>
          <a:p>
            <a:pPr indent="0" lvl="0" marL="457200" rtl="0" algn="l">
              <a:spcBef>
                <a:spcPts val="1600"/>
              </a:spcBef>
              <a:spcAft>
                <a:spcPts val="1600"/>
              </a:spcAft>
              <a:buNone/>
            </a:pPr>
            <a:r>
              <a:t/>
            </a:r>
            <a:endParaRPr/>
          </a:p>
        </p:txBody>
      </p:sp>
      <p:pic>
        <p:nvPicPr>
          <p:cNvPr id="258" name="Google Shape;258;p32" title="Testing1 Chad Korby.mp3">
            <a:hlinkClick r:id="rId3"/>
          </p:cNvPr>
          <p:cNvPicPr preferRelativeResize="0"/>
          <p:nvPr/>
        </p:nvPicPr>
        <p:blipFill>
          <a:blip r:embed="rId4">
            <a:alphaModFix/>
          </a:blip>
          <a:stretch>
            <a:fillRect/>
          </a:stretch>
        </p:blipFill>
        <p:spPr>
          <a:xfrm>
            <a:off x="311700" y="4794025"/>
            <a:ext cx="283700" cy="283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and Hardware Used For Testing</a:t>
            </a:r>
            <a:endParaRPr/>
          </a:p>
        </p:txBody>
      </p:sp>
      <p:sp>
        <p:nvSpPr>
          <p:cNvPr id="264" name="Google Shape;264;p33"/>
          <p:cNvSpPr txBox="1"/>
          <p:nvPr>
            <p:ph idx="1" type="body"/>
          </p:nvPr>
        </p:nvSpPr>
        <p:spPr>
          <a:xfrm>
            <a:off x="311725" y="1505700"/>
            <a:ext cx="3999900" cy="307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Software</a:t>
            </a:r>
            <a:endParaRPr sz="15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iOS testing - Xcode with built-in framework XCTest</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Android testing - Mockito library and Android Studio emulator</a:t>
            </a:r>
            <a:endParaRPr sz="1200">
              <a:latin typeface="EB Garamond"/>
              <a:ea typeface="EB Garamond"/>
              <a:cs typeface="EB Garamond"/>
              <a:sym typeface="EB Garamond"/>
            </a:endParaRPr>
          </a:p>
        </p:txBody>
      </p:sp>
      <p:sp>
        <p:nvSpPr>
          <p:cNvPr id="265" name="Google Shape;265;p33"/>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Hardware</a:t>
            </a:r>
            <a:endParaRPr sz="15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OBD-II testing - PiCan2 bus, Raspberry Pi running Raspbian</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Bluetooth testing - Raspberry Pi running Raspbian. Android running Android Studios, iOS  custom application</a:t>
            </a:r>
            <a:endParaRPr sz="1200">
              <a:latin typeface="EB Garamond"/>
              <a:ea typeface="EB Garamond"/>
              <a:cs typeface="EB Garamond"/>
              <a:sym typeface="EB Garamond"/>
            </a:endParaRPr>
          </a:p>
        </p:txBody>
      </p:sp>
      <p:pic>
        <p:nvPicPr>
          <p:cNvPr id="266" name="Google Shape;266;p33" title="Testing2 Chad Korby.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Testing </a:t>
            </a:r>
            <a:endParaRPr/>
          </a:p>
        </p:txBody>
      </p:sp>
      <p:sp>
        <p:nvSpPr>
          <p:cNvPr id="272" name="Google Shape;272;p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Font typeface="EB Garamond"/>
              <a:buChar char="●"/>
            </a:pPr>
            <a:r>
              <a:rPr lang="en" sz="1500">
                <a:latin typeface="EB Garamond"/>
                <a:ea typeface="EB Garamond"/>
                <a:cs typeface="EB Garamond"/>
                <a:sym typeface="EB Garamond"/>
              </a:rPr>
              <a:t>Software</a:t>
            </a:r>
            <a:r>
              <a:rPr lang="en" sz="1400">
                <a:latin typeface="EB Garamond"/>
                <a:ea typeface="EB Garamond"/>
                <a:cs typeface="EB Garamond"/>
                <a:sym typeface="EB Garamond"/>
              </a:rPr>
              <a:t> </a:t>
            </a:r>
            <a:endParaRPr sz="14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Unit testing - Individual functionalities </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Integration testing - </a:t>
            </a:r>
            <a:r>
              <a:rPr lang="en" sz="1200">
                <a:latin typeface="EB Garamond"/>
                <a:ea typeface="EB Garamond"/>
                <a:cs typeface="EB Garamond"/>
                <a:sym typeface="EB Garamond"/>
              </a:rPr>
              <a:t>Making sure </a:t>
            </a:r>
            <a:r>
              <a:rPr lang="en" sz="1200">
                <a:latin typeface="EB Garamond"/>
                <a:ea typeface="EB Garamond"/>
                <a:cs typeface="EB Garamond"/>
                <a:sym typeface="EB Garamond"/>
              </a:rPr>
              <a:t>new functionalities do not impact old features</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System testing - </a:t>
            </a:r>
            <a:r>
              <a:rPr lang="en" sz="1200">
                <a:latin typeface="EB Garamond"/>
                <a:ea typeface="EB Garamond"/>
                <a:cs typeface="EB Garamond"/>
                <a:sym typeface="EB Garamond"/>
              </a:rPr>
              <a:t>Ensuring that all functionalities</a:t>
            </a:r>
            <a:r>
              <a:rPr lang="en" sz="1200">
                <a:latin typeface="EB Garamond"/>
                <a:ea typeface="EB Garamond"/>
                <a:cs typeface="EB Garamond"/>
                <a:sym typeface="EB Garamond"/>
              </a:rPr>
              <a:t> do not interfere with each other</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Acceptance testing - Beta testing without developer interface</a:t>
            </a:r>
            <a:endParaRPr sz="1200">
              <a:latin typeface="EB Garamond"/>
              <a:ea typeface="EB Garamond"/>
              <a:cs typeface="EB Garamond"/>
              <a:sym typeface="EB Garamond"/>
            </a:endParaRPr>
          </a:p>
        </p:txBody>
      </p:sp>
      <p:sp>
        <p:nvSpPr>
          <p:cNvPr id="273" name="Google Shape;273;p3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Har</a:t>
            </a:r>
            <a:r>
              <a:rPr lang="en" sz="1500">
                <a:latin typeface="EB Garamond"/>
                <a:ea typeface="EB Garamond"/>
                <a:cs typeface="EB Garamond"/>
                <a:sym typeface="EB Garamond"/>
              </a:rPr>
              <a:t>dware</a:t>
            </a:r>
            <a:endParaRPr sz="15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Unit testing - OBD-II scanner, bluetooth connection</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Integration testing - bluetooth protocol, OBD-II signal processing</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System testing - Sending signal from OBD-II processing over bluetooth</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Acceptance testing - Performs with client’s phone and car</a:t>
            </a:r>
            <a:endParaRPr sz="1200">
              <a:latin typeface="EB Garamond"/>
              <a:ea typeface="EB Garamond"/>
              <a:cs typeface="EB Garamond"/>
              <a:sym typeface="EB Garamond"/>
            </a:endParaRPr>
          </a:p>
          <a:p>
            <a:pPr indent="0" lvl="0" marL="0" rtl="0" algn="l">
              <a:spcBef>
                <a:spcPts val="1600"/>
              </a:spcBef>
              <a:spcAft>
                <a:spcPts val="1600"/>
              </a:spcAft>
              <a:buNone/>
            </a:pPr>
            <a:r>
              <a:t/>
            </a:r>
            <a:endParaRPr/>
          </a:p>
        </p:txBody>
      </p:sp>
      <p:pic>
        <p:nvPicPr>
          <p:cNvPr id="274" name="Google Shape;274;p34" title="Testing3 Chad Korby.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a:t>
            </a:r>
            <a:r>
              <a:rPr lang="en"/>
              <a:t>Functional Testing </a:t>
            </a:r>
            <a:endParaRPr/>
          </a:p>
        </p:txBody>
      </p:sp>
      <p:sp>
        <p:nvSpPr>
          <p:cNvPr id="280" name="Google Shape;280;p3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Font typeface="EB Garamond"/>
              <a:buChar char="●"/>
            </a:pPr>
            <a:r>
              <a:rPr lang="en" sz="1500">
                <a:latin typeface="EB Garamond"/>
                <a:ea typeface="EB Garamond"/>
                <a:cs typeface="EB Garamond"/>
                <a:sym typeface="EB Garamond"/>
              </a:rPr>
              <a:t>Software</a:t>
            </a:r>
            <a:r>
              <a:rPr lang="en" sz="1400">
                <a:latin typeface="EB Garamond"/>
                <a:ea typeface="EB Garamond"/>
                <a:cs typeface="EB Garamond"/>
                <a:sym typeface="EB Garamond"/>
              </a:rPr>
              <a:t> </a:t>
            </a:r>
            <a:endParaRPr sz="14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Security - Testing whether the software is able to be tampered with</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Performance - Testing that the phone application should be able to run efficiently</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Compatibility - Testing if the phone can work with older and newer models of Android and iOS devices</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Usability - The phone application is comprehensive</a:t>
            </a:r>
            <a:endParaRPr sz="1200">
              <a:latin typeface="EB Garamond"/>
              <a:ea typeface="EB Garamond"/>
              <a:cs typeface="EB Garamond"/>
              <a:sym typeface="EB Garamond"/>
            </a:endParaRPr>
          </a:p>
        </p:txBody>
      </p:sp>
      <p:sp>
        <p:nvSpPr>
          <p:cNvPr id="281" name="Google Shape;281;p3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Hardware</a:t>
            </a:r>
            <a:endParaRPr sz="15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Security - Test that all functionality is unable to be altered</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Performance - Test that data can be sent and read at an optimal rate </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Compatibility - Performs with all types of phones and cars</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Usability - The device is able to easily be used in situations other than our clients</a:t>
            </a:r>
            <a:endParaRPr sz="1200">
              <a:latin typeface="EB Garamond"/>
              <a:ea typeface="EB Garamond"/>
              <a:cs typeface="EB Garamond"/>
              <a:sym typeface="EB Garamond"/>
            </a:endParaRPr>
          </a:p>
          <a:p>
            <a:pPr indent="0" lvl="0" marL="0" rtl="0" algn="l">
              <a:spcBef>
                <a:spcPts val="1600"/>
              </a:spcBef>
              <a:spcAft>
                <a:spcPts val="1600"/>
              </a:spcAft>
              <a:buNone/>
            </a:pPr>
            <a:r>
              <a:t/>
            </a:r>
            <a:endParaRPr/>
          </a:p>
        </p:txBody>
      </p:sp>
      <p:pic>
        <p:nvPicPr>
          <p:cNvPr id="282" name="Google Shape;282;p35" title="Testing4 Chad Korby.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Process</a:t>
            </a:r>
            <a:endParaRPr/>
          </a:p>
        </p:txBody>
      </p:sp>
      <p:sp>
        <p:nvSpPr>
          <p:cNvPr id="288" name="Google Shape;288;p3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Software </a:t>
            </a:r>
            <a:endParaRPr sz="15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Framework XCTest</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Library Mockito</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Emulator</a:t>
            </a:r>
            <a:endParaRPr sz="1200">
              <a:latin typeface="EB Garamond"/>
              <a:ea typeface="EB Garamond"/>
              <a:cs typeface="EB Garamond"/>
              <a:sym typeface="EB Garamond"/>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89" name="Google Shape;289;p3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Font typeface="EB Garamond"/>
              <a:buChar char="●"/>
            </a:pPr>
            <a:r>
              <a:rPr lang="en" sz="1500">
                <a:latin typeface="EB Garamond"/>
                <a:ea typeface="EB Garamond"/>
                <a:cs typeface="EB Garamond"/>
                <a:sym typeface="EB Garamond"/>
              </a:rPr>
              <a:t>Hardware</a:t>
            </a:r>
            <a:r>
              <a:rPr lang="en" sz="1400">
                <a:latin typeface="EB Garamond"/>
                <a:ea typeface="EB Garamond"/>
                <a:cs typeface="EB Garamond"/>
                <a:sym typeface="EB Garamond"/>
              </a:rPr>
              <a:t> </a:t>
            </a:r>
            <a:endParaRPr sz="14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Raspberry Pi running Raspbian</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PiCan2 OBD-II scanner</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iPhone and Android both used with Raspberry Pi for bluetooth test</a:t>
            </a:r>
            <a:endParaRPr sz="1200">
              <a:latin typeface="EB Garamond"/>
              <a:ea typeface="EB Garamond"/>
              <a:cs typeface="EB Garamond"/>
              <a:sym typeface="EB Garamond"/>
            </a:endParaRPr>
          </a:p>
          <a:p>
            <a:pPr indent="0" lvl="0" marL="0" rtl="0" algn="l">
              <a:spcBef>
                <a:spcPts val="1600"/>
              </a:spcBef>
              <a:spcAft>
                <a:spcPts val="1600"/>
              </a:spcAft>
              <a:buNone/>
            </a:pPr>
            <a:r>
              <a:t/>
            </a:r>
            <a:endParaRPr/>
          </a:p>
        </p:txBody>
      </p:sp>
      <p:pic>
        <p:nvPicPr>
          <p:cNvPr id="290" name="Google Shape;290;p36"/>
          <p:cNvPicPr preferRelativeResize="0"/>
          <p:nvPr/>
        </p:nvPicPr>
        <p:blipFill>
          <a:blip r:embed="rId3">
            <a:alphaModFix/>
          </a:blip>
          <a:stretch>
            <a:fillRect/>
          </a:stretch>
        </p:blipFill>
        <p:spPr>
          <a:xfrm>
            <a:off x="348525" y="3358990"/>
            <a:ext cx="4236824" cy="1697735"/>
          </a:xfrm>
          <a:prstGeom prst="rect">
            <a:avLst/>
          </a:prstGeom>
          <a:noFill/>
          <a:ln>
            <a:noFill/>
          </a:ln>
        </p:spPr>
      </p:pic>
      <p:pic>
        <p:nvPicPr>
          <p:cNvPr id="291" name="Google Shape;291;p36" title="Testing5 Chad Korby.mp3">
            <a:hlinkClick r:id="rId4"/>
          </p:cNvPr>
          <p:cNvPicPr preferRelativeResize="0"/>
          <p:nvPr/>
        </p:nvPicPr>
        <p:blipFill>
          <a:blip r:embed="rId5">
            <a:alphaModFix/>
          </a:blip>
          <a:stretch>
            <a:fillRect/>
          </a:stretch>
        </p:blipFill>
        <p:spPr>
          <a:xfrm>
            <a:off x="46575" y="4860600"/>
            <a:ext cx="196125" cy="196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Results</a:t>
            </a:r>
            <a:endParaRPr/>
          </a:p>
        </p:txBody>
      </p:sp>
      <p:sp>
        <p:nvSpPr>
          <p:cNvPr id="297" name="Google Shape;297;p37"/>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Font typeface="EB Garamond"/>
              <a:buChar char="●"/>
            </a:pPr>
            <a:r>
              <a:rPr lang="en" sz="1500">
                <a:latin typeface="EB Garamond"/>
                <a:ea typeface="EB Garamond"/>
                <a:cs typeface="EB Garamond"/>
                <a:sym typeface="EB Garamond"/>
              </a:rPr>
              <a:t>Software</a:t>
            </a:r>
            <a:r>
              <a:rPr lang="en" sz="1400">
                <a:latin typeface="EB Garamond"/>
                <a:ea typeface="EB Garamond"/>
                <a:cs typeface="EB Garamond"/>
                <a:sym typeface="EB Garamond"/>
              </a:rPr>
              <a:t> </a:t>
            </a:r>
            <a:endParaRPr sz="14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iOS application detects pairable devices (image below shows “my Tile” as pairable to iOS application)</a:t>
            </a:r>
            <a:endParaRPr sz="1200">
              <a:latin typeface="EB Garamond"/>
              <a:ea typeface="EB Garamond"/>
              <a:cs typeface="EB Garamond"/>
              <a:sym typeface="EB Garamond"/>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98" name="Google Shape;298;p37"/>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Hardware </a:t>
            </a:r>
            <a:endParaRPr sz="15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Connected</a:t>
            </a:r>
            <a:r>
              <a:rPr lang="en" sz="1200">
                <a:latin typeface="EB Garamond"/>
                <a:ea typeface="EB Garamond"/>
                <a:cs typeface="EB Garamond"/>
                <a:sym typeface="EB Garamond"/>
              </a:rPr>
              <a:t> to Raspberry Pi with both iPhone and Android</a:t>
            </a:r>
            <a:endParaRPr sz="1200">
              <a:latin typeface="EB Garamond"/>
              <a:ea typeface="EB Garamond"/>
              <a:cs typeface="EB Garamond"/>
              <a:sym typeface="EB Garamond"/>
            </a:endParaRPr>
          </a:p>
          <a:p>
            <a:pPr indent="-304800" lvl="1" marL="914400" rtl="0" algn="l">
              <a:spcBef>
                <a:spcPts val="0"/>
              </a:spcBef>
              <a:spcAft>
                <a:spcPts val="0"/>
              </a:spcAft>
              <a:buSzPts val="1200"/>
              <a:buFont typeface="EB Garamond"/>
              <a:buChar char="○"/>
            </a:pPr>
            <a:r>
              <a:rPr lang="en" sz="1200">
                <a:latin typeface="EB Garamond"/>
                <a:ea typeface="EB Garamond"/>
                <a:cs typeface="EB Garamond"/>
                <a:sym typeface="EB Garamond"/>
              </a:rPr>
              <a:t>Read OBD-II data and ran program that was able to determine when the car was on, off, or in Accessory mode (image to left of test)</a:t>
            </a:r>
            <a:endParaRPr sz="1200">
              <a:latin typeface="EB Garamond"/>
              <a:ea typeface="EB Garamond"/>
              <a:cs typeface="EB Garamond"/>
              <a:sym typeface="EB Garamond"/>
            </a:endParaRPr>
          </a:p>
          <a:p>
            <a:pPr indent="0" lvl="0" marL="0" rtl="0" algn="l">
              <a:spcBef>
                <a:spcPts val="1600"/>
              </a:spcBef>
              <a:spcAft>
                <a:spcPts val="1600"/>
              </a:spcAft>
              <a:buNone/>
            </a:pPr>
            <a:r>
              <a:t/>
            </a:r>
            <a:endParaRPr/>
          </a:p>
        </p:txBody>
      </p:sp>
      <p:pic>
        <p:nvPicPr>
          <p:cNvPr id="299" name="Google Shape;299;p37"/>
          <p:cNvPicPr preferRelativeResize="0"/>
          <p:nvPr/>
        </p:nvPicPr>
        <p:blipFill rotWithShape="1">
          <a:blip r:embed="rId3">
            <a:alphaModFix/>
          </a:blip>
          <a:srcRect b="9459" l="0" r="0" t="11111"/>
          <a:stretch/>
        </p:blipFill>
        <p:spPr>
          <a:xfrm>
            <a:off x="3316000" y="2745728"/>
            <a:ext cx="1658163" cy="2341325"/>
          </a:xfrm>
          <a:prstGeom prst="rect">
            <a:avLst/>
          </a:prstGeom>
          <a:noFill/>
          <a:ln>
            <a:noFill/>
          </a:ln>
        </p:spPr>
      </p:pic>
      <p:pic>
        <p:nvPicPr>
          <p:cNvPr id="300" name="Google Shape;300;p37"/>
          <p:cNvPicPr preferRelativeResize="0"/>
          <p:nvPr/>
        </p:nvPicPr>
        <p:blipFill>
          <a:blip r:embed="rId4">
            <a:alphaModFix/>
          </a:blip>
          <a:stretch>
            <a:fillRect/>
          </a:stretch>
        </p:blipFill>
        <p:spPr>
          <a:xfrm>
            <a:off x="5757212" y="3342250"/>
            <a:ext cx="2150275" cy="1606875"/>
          </a:xfrm>
          <a:prstGeom prst="rect">
            <a:avLst/>
          </a:prstGeom>
          <a:noFill/>
          <a:ln>
            <a:noFill/>
          </a:ln>
        </p:spPr>
      </p:pic>
      <p:pic>
        <p:nvPicPr>
          <p:cNvPr id="301" name="Google Shape;301;p37"/>
          <p:cNvPicPr preferRelativeResize="0"/>
          <p:nvPr/>
        </p:nvPicPr>
        <p:blipFill>
          <a:blip r:embed="rId5">
            <a:alphaModFix/>
          </a:blip>
          <a:stretch>
            <a:fillRect/>
          </a:stretch>
        </p:blipFill>
        <p:spPr>
          <a:xfrm>
            <a:off x="572374" y="3076086"/>
            <a:ext cx="2376824" cy="1873050"/>
          </a:xfrm>
          <a:prstGeom prst="rect">
            <a:avLst/>
          </a:prstGeom>
          <a:noFill/>
          <a:ln>
            <a:noFill/>
          </a:ln>
        </p:spPr>
      </p:pic>
      <p:pic>
        <p:nvPicPr>
          <p:cNvPr id="302" name="Google Shape;302;p37" title="Testing6 Chad Korby.mp3">
            <a:hlinkClick r:id="rId6"/>
          </p:cNvPr>
          <p:cNvPicPr preferRelativeResize="0"/>
          <p:nvPr/>
        </p:nvPicPr>
        <p:blipFill>
          <a:blip r:embed="rId7">
            <a:alphaModFix/>
          </a:blip>
          <a:stretch>
            <a:fillRect/>
          </a:stretch>
        </p:blipFill>
        <p:spPr>
          <a:xfrm>
            <a:off x="173550" y="4753000"/>
            <a:ext cx="196125" cy="196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308" name="Google Shape;308;p38"/>
          <p:cNvSpPr txBox="1"/>
          <p:nvPr>
            <p:ph idx="1" type="body"/>
          </p:nvPr>
        </p:nvSpPr>
        <p:spPr>
          <a:xfrm>
            <a:off x="311725"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EB Garamond"/>
                <a:ea typeface="EB Garamond"/>
                <a:cs typeface="EB Garamond"/>
                <a:sym typeface="EB Garamond"/>
              </a:rPr>
              <a:t>Hardware</a:t>
            </a:r>
            <a:endParaRPr b="1" sz="1400">
              <a:latin typeface="EB Garamond"/>
              <a:ea typeface="EB Garamond"/>
              <a:cs typeface="EB Garamond"/>
              <a:sym typeface="EB Garamond"/>
            </a:endParaRPr>
          </a:p>
          <a:p>
            <a:pPr indent="-311150" lvl="0" marL="457200" rtl="0" algn="l">
              <a:spcBef>
                <a:spcPts val="1600"/>
              </a:spcBef>
              <a:spcAft>
                <a:spcPts val="0"/>
              </a:spcAft>
              <a:buSzPts val="1300"/>
              <a:buFont typeface="EB Garamond"/>
              <a:buChar char="●"/>
            </a:pPr>
            <a:r>
              <a:rPr lang="en">
                <a:latin typeface="EB Garamond"/>
                <a:ea typeface="EB Garamond"/>
                <a:cs typeface="EB Garamond"/>
                <a:sym typeface="EB Garamond"/>
              </a:rPr>
              <a:t>OBD-II </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PiCAN2</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Bluetooth</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Raspberry Pi</a:t>
            </a:r>
            <a:endParaRPr>
              <a:latin typeface="EB Garamond"/>
              <a:ea typeface="EB Garamond"/>
              <a:cs typeface="EB Garamond"/>
              <a:sym typeface="EB Garamond"/>
            </a:endParaRPr>
          </a:p>
        </p:txBody>
      </p:sp>
      <p:sp>
        <p:nvSpPr>
          <p:cNvPr id="309" name="Google Shape;309;p38"/>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EB Garamond"/>
                <a:ea typeface="EB Garamond"/>
                <a:cs typeface="EB Garamond"/>
                <a:sym typeface="EB Garamond"/>
              </a:rPr>
              <a:t>Software</a:t>
            </a:r>
            <a:endParaRPr b="1" sz="1400">
              <a:latin typeface="EB Garamond"/>
              <a:ea typeface="EB Garamond"/>
              <a:cs typeface="EB Garamond"/>
              <a:sym typeface="EB Garamond"/>
            </a:endParaRPr>
          </a:p>
          <a:p>
            <a:pPr indent="-311150" lvl="0" marL="457200" rtl="0" algn="l">
              <a:spcBef>
                <a:spcPts val="1600"/>
              </a:spcBef>
              <a:spcAft>
                <a:spcPts val="0"/>
              </a:spcAft>
              <a:buSzPts val="1300"/>
              <a:buFont typeface="EB Garamond"/>
              <a:buChar char="●"/>
            </a:pPr>
            <a:r>
              <a:rPr lang="en">
                <a:latin typeface="EB Garamond"/>
                <a:ea typeface="EB Garamond"/>
                <a:cs typeface="EB Garamond"/>
                <a:sym typeface="EB Garamond"/>
              </a:rPr>
              <a:t>iOS Application</a:t>
            </a:r>
            <a:endParaRPr>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Android Application</a:t>
            </a:r>
            <a:endParaRPr>
              <a:latin typeface="EB Garamond"/>
              <a:ea typeface="EB Garamond"/>
              <a:cs typeface="EB Garamond"/>
              <a:sym typeface="EB Garamond"/>
            </a:endParaRPr>
          </a:p>
          <a:p>
            <a:pPr indent="0" lvl="0" marL="0" rtl="0" algn="l">
              <a:spcBef>
                <a:spcPts val="1600"/>
              </a:spcBef>
              <a:spcAft>
                <a:spcPts val="0"/>
              </a:spcAft>
              <a:buNone/>
            </a:pPr>
            <a:r>
              <a:rPr b="1" lang="en" sz="1400">
                <a:latin typeface="EB Garamond"/>
                <a:ea typeface="EB Garamond"/>
                <a:cs typeface="EB Garamond"/>
                <a:sym typeface="EB Garamond"/>
              </a:rPr>
              <a:t>Future Plans</a:t>
            </a:r>
            <a:endParaRPr b="1" sz="1400">
              <a:latin typeface="EB Garamond"/>
              <a:ea typeface="EB Garamond"/>
              <a:cs typeface="EB Garamond"/>
              <a:sym typeface="EB Garamond"/>
            </a:endParaRPr>
          </a:p>
          <a:p>
            <a:pPr indent="-317500" lvl="0" marL="457200" rtl="0" algn="l">
              <a:spcBef>
                <a:spcPts val="1600"/>
              </a:spcBef>
              <a:spcAft>
                <a:spcPts val="0"/>
              </a:spcAft>
              <a:buSzPts val="1400"/>
              <a:buFont typeface="EB Garamond"/>
              <a:buChar char="●"/>
            </a:pPr>
            <a:r>
              <a:rPr lang="en" sz="1400">
                <a:latin typeface="EB Garamond"/>
                <a:ea typeface="EB Garamond"/>
                <a:cs typeface="EB Garamond"/>
                <a:sym typeface="EB Garamond"/>
              </a:rPr>
              <a:t>Prototype</a:t>
            </a:r>
            <a:endParaRPr sz="1400">
              <a:latin typeface="EB Garamond"/>
              <a:ea typeface="EB Garamond"/>
              <a:cs typeface="EB Garamond"/>
              <a:sym typeface="EB Garamond"/>
            </a:endParaRPr>
          </a:p>
        </p:txBody>
      </p:sp>
      <p:pic>
        <p:nvPicPr>
          <p:cNvPr id="310" name="Google Shape;310;p38" title="conclusion.mp3">
            <a:hlinkClick r:id="rId3"/>
          </p:cNvPr>
          <p:cNvPicPr preferRelativeResize="0"/>
          <p:nvPr/>
        </p:nvPicPr>
        <p:blipFill>
          <a:blip r:embed="rId4">
            <a:alphaModFix/>
          </a:blip>
          <a:stretch>
            <a:fillRect/>
          </a:stretch>
        </p:blipFill>
        <p:spPr>
          <a:xfrm>
            <a:off x="152400" y="4734300"/>
            <a:ext cx="256800" cy="256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16" name="Google Shape;316;p39"/>
          <p:cNvSpPr txBox="1"/>
          <p:nvPr>
            <p:ph idx="1" type="body"/>
          </p:nvPr>
        </p:nvSpPr>
        <p:spPr>
          <a:xfrm>
            <a:off x="311700" y="1493625"/>
            <a:ext cx="85206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C4C4C"/>
                </a:solidFill>
                <a:highlight>
                  <a:schemeClr val="lt1"/>
                </a:highlight>
                <a:latin typeface="EB Garamond"/>
                <a:ea typeface="EB Garamond"/>
                <a:cs typeface="EB Garamond"/>
                <a:sym typeface="EB Garamond"/>
              </a:rPr>
              <a:t>[</a:t>
            </a:r>
            <a:r>
              <a:rPr lang="en" sz="1100">
                <a:solidFill>
                  <a:srgbClr val="4C4C4C"/>
                </a:solidFill>
                <a:highlight>
                  <a:schemeClr val="lt1"/>
                </a:highlight>
                <a:latin typeface="EB Garamond"/>
                <a:ea typeface="EB Garamond"/>
                <a:cs typeface="EB Garamond"/>
                <a:sym typeface="EB Garamond"/>
              </a:rPr>
              <a:t>1] </a:t>
            </a:r>
            <a:r>
              <a:rPr lang="en" sz="1000">
                <a:solidFill>
                  <a:srgbClr val="4C4C4C"/>
                </a:solidFill>
                <a:highlight>
                  <a:schemeClr val="lt1"/>
                </a:highlight>
                <a:latin typeface="EB Garamond"/>
                <a:ea typeface="EB Garamond"/>
                <a:cs typeface="EB Garamond"/>
                <a:sym typeface="EB Garamond"/>
              </a:rPr>
              <a:t>A. D. Venecia, “Countries That Ban Cell Phones While Driving,” </a:t>
            </a:r>
            <a:r>
              <a:rPr i="1" lang="en" sz="1000">
                <a:solidFill>
                  <a:srgbClr val="4C4C4C"/>
                </a:solidFill>
                <a:highlight>
                  <a:schemeClr val="lt1"/>
                </a:highlight>
                <a:latin typeface="EB Garamond"/>
                <a:ea typeface="EB Garamond"/>
                <a:cs typeface="EB Garamond"/>
                <a:sym typeface="EB Garamond"/>
              </a:rPr>
              <a:t>CellularNews</a:t>
            </a:r>
            <a:r>
              <a:rPr lang="en" sz="1000">
                <a:solidFill>
                  <a:srgbClr val="4C4C4C"/>
                </a:solidFill>
                <a:highlight>
                  <a:schemeClr val="lt1"/>
                </a:highlight>
                <a:latin typeface="EB Garamond"/>
                <a:ea typeface="EB Garamond"/>
                <a:cs typeface="EB Garamond"/>
                <a:sym typeface="EB Garamond"/>
              </a:rPr>
              <a:t>, 30-Mar-2020. [Online]. Available: https://cellularnews.com/news/archive/car-ban/. [Accessed: 25-Apr-2020].</a:t>
            </a:r>
            <a:endParaRPr sz="1100">
              <a:solidFill>
                <a:srgbClr val="4C4C4C"/>
              </a:solidFill>
              <a:highlight>
                <a:schemeClr val="lt1"/>
              </a:highlight>
              <a:latin typeface="EB Garamond"/>
              <a:ea typeface="EB Garamond"/>
              <a:cs typeface="EB Garamond"/>
              <a:sym typeface="EB Garamond"/>
            </a:endParaRPr>
          </a:p>
          <a:p>
            <a:pPr indent="0" lvl="0" marL="0" rtl="0" algn="l">
              <a:spcBef>
                <a:spcPts val="1600"/>
              </a:spcBef>
              <a:spcAft>
                <a:spcPts val="0"/>
              </a:spcAft>
              <a:buNone/>
            </a:pPr>
            <a:r>
              <a:rPr lang="en" sz="1100">
                <a:solidFill>
                  <a:srgbClr val="4C4C4C"/>
                </a:solidFill>
                <a:highlight>
                  <a:schemeClr val="lt1"/>
                </a:highlight>
                <a:latin typeface="EB Garamond"/>
                <a:ea typeface="EB Garamond"/>
                <a:cs typeface="EB Garamond"/>
                <a:sym typeface="EB Garamond"/>
              </a:rPr>
              <a:t>[2] </a:t>
            </a:r>
            <a:r>
              <a:rPr lang="en" sz="1000">
                <a:solidFill>
                  <a:srgbClr val="4C4C4C"/>
                </a:solidFill>
                <a:highlight>
                  <a:schemeClr val="lt1"/>
                </a:highlight>
                <a:latin typeface="EB Garamond"/>
                <a:ea typeface="EB Garamond"/>
                <a:cs typeface="EB Garamond"/>
                <a:sym typeface="EB Garamond"/>
              </a:rPr>
              <a:t>“What's the ideal temperature for running?,” </a:t>
            </a:r>
            <a:r>
              <a:rPr i="1" lang="en" sz="1000">
                <a:solidFill>
                  <a:srgbClr val="4C4C4C"/>
                </a:solidFill>
                <a:highlight>
                  <a:schemeClr val="lt1"/>
                </a:highlight>
                <a:latin typeface="EB Garamond"/>
                <a:ea typeface="EB Garamond"/>
                <a:cs typeface="EB Garamond"/>
                <a:sym typeface="EB Garamond"/>
              </a:rPr>
              <a:t>Canadian Running Magazine</a:t>
            </a:r>
            <a:r>
              <a:rPr lang="en" sz="1000">
                <a:solidFill>
                  <a:srgbClr val="4C4C4C"/>
                </a:solidFill>
                <a:highlight>
                  <a:schemeClr val="lt1"/>
                </a:highlight>
                <a:latin typeface="EB Garamond"/>
                <a:ea typeface="EB Garamond"/>
                <a:cs typeface="EB Garamond"/>
                <a:sym typeface="EB Garamond"/>
              </a:rPr>
              <a:t>, 08-Aug-2019. [Online]. Available: https://runningmagazine.ca/sections/training/whats-the-ideal-temperature-for-running/. [Accessed: 25-Apr-2020].</a:t>
            </a:r>
            <a:endParaRPr sz="1100">
              <a:solidFill>
                <a:srgbClr val="4C4C4C"/>
              </a:solidFill>
              <a:highlight>
                <a:schemeClr val="lt1"/>
              </a:highlight>
              <a:latin typeface="EB Garamond"/>
              <a:ea typeface="EB Garamond"/>
              <a:cs typeface="EB Garamond"/>
              <a:sym typeface="EB Garamond"/>
            </a:endParaRPr>
          </a:p>
          <a:p>
            <a:pPr indent="0" lvl="0" marL="0" rtl="0" algn="l">
              <a:spcBef>
                <a:spcPts val="1600"/>
              </a:spcBef>
              <a:spcAft>
                <a:spcPts val="0"/>
              </a:spcAft>
              <a:buNone/>
            </a:pPr>
            <a:r>
              <a:rPr lang="en" sz="1100">
                <a:solidFill>
                  <a:srgbClr val="4C4C4C"/>
                </a:solidFill>
                <a:highlight>
                  <a:schemeClr val="lt1"/>
                </a:highlight>
                <a:latin typeface="EB Garamond"/>
                <a:ea typeface="EB Garamond"/>
                <a:cs typeface="EB Garamond"/>
                <a:sym typeface="EB Garamond"/>
              </a:rPr>
              <a:t>[3] </a:t>
            </a:r>
            <a:r>
              <a:rPr lang="en" sz="1000">
                <a:solidFill>
                  <a:srgbClr val="4C4C4C"/>
                </a:solidFill>
                <a:highlight>
                  <a:schemeClr val="lt1"/>
                </a:highlight>
                <a:latin typeface="EB Garamond"/>
                <a:ea typeface="EB Garamond"/>
                <a:cs typeface="EB Garamond"/>
                <a:sym typeface="EB Garamond"/>
              </a:rPr>
              <a:t>“Car Vibration Inspection &amp; Repair in Hamilton,” </a:t>
            </a:r>
            <a:r>
              <a:rPr i="1" lang="en" sz="1000">
                <a:solidFill>
                  <a:srgbClr val="4C4C4C"/>
                </a:solidFill>
                <a:highlight>
                  <a:schemeClr val="lt1"/>
                </a:highlight>
                <a:latin typeface="EB Garamond"/>
                <a:ea typeface="EB Garamond"/>
                <a:cs typeface="EB Garamond"/>
                <a:sym typeface="EB Garamond"/>
              </a:rPr>
              <a:t>Grimmer Motors Hamilton</a:t>
            </a:r>
            <a:r>
              <a:rPr lang="en" sz="1000">
                <a:solidFill>
                  <a:srgbClr val="4C4C4C"/>
                </a:solidFill>
                <a:highlight>
                  <a:schemeClr val="lt1"/>
                </a:highlight>
                <a:latin typeface="EB Garamond"/>
                <a:ea typeface="EB Garamond"/>
                <a:cs typeface="EB Garamond"/>
                <a:sym typeface="EB Garamond"/>
              </a:rPr>
              <a:t>, 04-Jan-2018. [Online]. Available: https://grimmermotors.co.nz/car-vibrating-inspection-repair/. [Accessed: 25-Apr-2020].</a:t>
            </a:r>
            <a:endParaRPr sz="1000">
              <a:solidFill>
                <a:srgbClr val="4C4C4C"/>
              </a:solidFill>
              <a:highlight>
                <a:schemeClr val="lt1"/>
              </a:highlight>
              <a:latin typeface="EB Garamond"/>
              <a:ea typeface="EB Garamond"/>
              <a:cs typeface="EB Garamond"/>
              <a:sym typeface="EB Garamond"/>
            </a:endParaRPr>
          </a:p>
          <a:p>
            <a:pPr indent="0" lvl="0" marL="0" rtl="0" algn="l">
              <a:spcBef>
                <a:spcPts val="1600"/>
              </a:spcBef>
              <a:spcAft>
                <a:spcPts val="0"/>
              </a:spcAft>
              <a:buNone/>
            </a:pPr>
            <a:r>
              <a:rPr lang="en" sz="1000">
                <a:solidFill>
                  <a:srgbClr val="4C4C4C"/>
                </a:solidFill>
                <a:highlight>
                  <a:schemeClr val="lt1"/>
                </a:highlight>
                <a:latin typeface="EB Garamond"/>
                <a:ea typeface="EB Garamond"/>
                <a:cs typeface="EB Garamond"/>
                <a:sym typeface="EB Garamond"/>
              </a:rPr>
              <a:t>[4] “Pandora Ring Size Chart &amp; Guide - Find Your Fit: Pandora HK,” </a:t>
            </a:r>
            <a:r>
              <a:rPr i="1" lang="en" sz="1000">
                <a:solidFill>
                  <a:srgbClr val="4C4C4C"/>
                </a:solidFill>
                <a:highlight>
                  <a:schemeClr val="lt1"/>
                </a:highlight>
                <a:latin typeface="EB Garamond"/>
                <a:ea typeface="EB Garamond"/>
                <a:cs typeface="EB Garamond"/>
                <a:sym typeface="EB Garamond"/>
              </a:rPr>
              <a:t>Pandora</a:t>
            </a:r>
            <a:r>
              <a:rPr lang="en" sz="1000">
                <a:solidFill>
                  <a:srgbClr val="4C4C4C"/>
                </a:solidFill>
                <a:highlight>
                  <a:schemeClr val="lt1"/>
                </a:highlight>
                <a:latin typeface="EB Garamond"/>
                <a:ea typeface="EB Garamond"/>
                <a:cs typeface="EB Garamond"/>
                <a:sym typeface="EB Garamond"/>
              </a:rPr>
              <a:t>. [Online]. Available: https://hk.pandora.net/en/size-guide/rings.html. [Accessed: 25-Apr-2020].</a:t>
            </a:r>
            <a:endParaRPr sz="1000">
              <a:solidFill>
                <a:srgbClr val="4C4C4C"/>
              </a:solidFill>
              <a:highlight>
                <a:schemeClr val="lt1"/>
              </a:highlight>
              <a:latin typeface="EB Garamond"/>
              <a:ea typeface="EB Garamond"/>
              <a:cs typeface="EB Garamond"/>
              <a:sym typeface="EB Garamond"/>
            </a:endParaRPr>
          </a:p>
          <a:p>
            <a:pPr indent="0" lvl="0" marL="0" rtl="0" algn="l">
              <a:spcBef>
                <a:spcPts val="1600"/>
              </a:spcBef>
              <a:spcAft>
                <a:spcPts val="0"/>
              </a:spcAft>
              <a:buNone/>
            </a:pPr>
            <a:r>
              <a:rPr lang="en" sz="1100">
                <a:solidFill>
                  <a:srgbClr val="4C4C4C"/>
                </a:solidFill>
                <a:highlight>
                  <a:schemeClr val="lt1"/>
                </a:highlight>
                <a:latin typeface="EB Garamond"/>
                <a:ea typeface="EB Garamond"/>
                <a:cs typeface="EB Garamond"/>
                <a:sym typeface="EB Garamond"/>
              </a:rPr>
              <a:t>[5] M. Katz and M. Katz, “iOS Unit Testing and UI Testing Tutorial,” raywenderlich.com, 08-Apr-2019. [Online]. Available: </a:t>
            </a:r>
            <a:r>
              <a:rPr lang="en" sz="1100" u="sng">
                <a:solidFill>
                  <a:srgbClr val="4C4C4C"/>
                </a:solidFill>
                <a:highlight>
                  <a:schemeClr val="lt1"/>
                </a:highlight>
                <a:latin typeface="EB Garamond"/>
                <a:ea typeface="EB Garamond"/>
                <a:cs typeface="EB Garamond"/>
                <a:sym typeface="EB Garamond"/>
                <a:hlinkClick r:id="rId3"/>
              </a:rPr>
              <a:t>https://www.raywenderlich.com/960290-ios-unit-testing-and-ui-testing-tutorial</a:t>
            </a:r>
            <a:r>
              <a:rPr lang="en" sz="1100">
                <a:solidFill>
                  <a:srgbClr val="4C4C4C"/>
                </a:solidFill>
                <a:highlight>
                  <a:schemeClr val="lt1"/>
                </a:highlight>
                <a:latin typeface="EB Garamond"/>
                <a:ea typeface="EB Garamond"/>
                <a:cs typeface="EB Garamond"/>
                <a:sym typeface="EB Garamond"/>
              </a:rPr>
              <a:t>. [Accessed: 23-Apr-2020].</a:t>
            </a:r>
            <a:endParaRPr sz="1100">
              <a:solidFill>
                <a:srgbClr val="4C4C4C"/>
              </a:solidFill>
              <a:highlight>
                <a:schemeClr val="lt1"/>
              </a:highlight>
              <a:latin typeface="EB Garamond"/>
              <a:ea typeface="EB Garamond"/>
              <a:cs typeface="EB Garamond"/>
              <a:sym typeface="EB Garamond"/>
            </a:endParaRPr>
          </a:p>
          <a:p>
            <a:pPr indent="-228600" lvl="0" marL="228600" rtl="0" algn="l">
              <a:lnSpc>
                <a:spcPct val="110000"/>
              </a:lnSpc>
              <a:spcBef>
                <a:spcPts val="1600"/>
              </a:spcBef>
              <a:spcAft>
                <a:spcPts val="0"/>
              </a:spcAft>
              <a:buNone/>
            </a:pPr>
            <a:r>
              <a:rPr lang="en" sz="1100">
                <a:solidFill>
                  <a:srgbClr val="4C4C4C"/>
                </a:solidFill>
                <a:highlight>
                  <a:schemeClr val="lt1"/>
                </a:highlight>
                <a:latin typeface="EB Garamond"/>
                <a:ea typeface="EB Garamond"/>
                <a:cs typeface="EB Garamond"/>
                <a:sym typeface="EB Garamond"/>
              </a:rPr>
              <a:t>[6] A. S. Huang and L. Rudolph, in </a:t>
            </a:r>
            <a:r>
              <a:rPr i="1" lang="en" sz="1100">
                <a:solidFill>
                  <a:srgbClr val="4C4C4C"/>
                </a:solidFill>
                <a:highlight>
                  <a:schemeClr val="lt1"/>
                </a:highlight>
                <a:latin typeface="EB Garamond"/>
                <a:ea typeface="EB Garamond"/>
                <a:cs typeface="EB Garamond"/>
                <a:sym typeface="EB Garamond"/>
              </a:rPr>
              <a:t>Bluetooth essentials for programmers</a:t>
            </a:r>
            <a:r>
              <a:rPr lang="en" sz="1100">
                <a:solidFill>
                  <a:srgbClr val="4C4C4C"/>
                </a:solidFill>
                <a:highlight>
                  <a:schemeClr val="lt1"/>
                </a:highlight>
                <a:latin typeface="EB Garamond"/>
                <a:ea typeface="EB Garamond"/>
                <a:cs typeface="EB Garamond"/>
                <a:sym typeface="EB Garamond"/>
              </a:rPr>
              <a:t>, New York, NY: Cambridge University Press, 2007.</a:t>
            </a:r>
            <a:endParaRPr sz="1100">
              <a:solidFill>
                <a:srgbClr val="4C4C4C"/>
              </a:solidFill>
              <a:highlight>
                <a:schemeClr val="lt1"/>
              </a:highlight>
              <a:latin typeface="EB Garamond"/>
              <a:ea typeface="EB Garamond"/>
              <a:cs typeface="EB Garamond"/>
              <a:sym typeface="EB Garamond"/>
            </a:endParaRPr>
          </a:p>
          <a:p>
            <a:pPr indent="0" lvl="0" marL="0" rtl="0" algn="l">
              <a:spcBef>
                <a:spcPts val="1000"/>
              </a:spcBef>
              <a:spcAft>
                <a:spcPts val="1600"/>
              </a:spcAft>
              <a:buNone/>
            </a:pPr>
            <a:r>
              <a:t/>
            </a:r>
            <a:endParaRPr/>
          </a:p>
        </p:txBody>
      </p:sp>
      <p:pic>
        <p:nvPicPr>
          <p:cNvPr id="317" name="Google Shape;317;p39" title="references.mp3">
            <a:hlinkClick r:id="rId4"/>
          </p:cNvPr>
          <p:cNvPicPr preferRelativeResize="0"/>
          <p:nvPr/>
        </p:nvPicPr>
        <p:blipFill>
          <a:blip r:embed="rId5">
            <a:alphaModFix/>
          </a:blip>
          <a:stretch>
            <a:fillRect/>
          </a:stretch>
        </p:blipFill>
        <p:spPr>
          <a:xfrm>
            <a:off x="152400" y="4722225"/>
            <a:ext cx="268875" cy="26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and Project Statement</a:t>
            </a:r>
            <a:endParaRPr/>
          </a:p>
        </p:txBody>
      </p:sp>
      <p:sp>
        <p:nvSpPr>
          <p:cNvPr id="79" name="Google Shape;79;p1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latin typeface="EB Garamond"/>
              <a:ea typeface="EB Garamond"/>
              <a:cs typeface="EB Garamond"/>
              <a:sym typeface="EB Garamond"/>
            </a:endParaRPr>
          </a:p>
        </p:txBody>
      </p:sp>
      <p:sp>
        <p:nvSpPr>
          <p:cNvPr id="80" name="Google Shape;80;p1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1" name="Google Shape;81;p15"/>
          <p:cNvPicPr preferRelativeResize="0"/>
          <p:nvPr/>
        </p:nvPicPr>
        <p:blipFill>
          <a:blip r:embed="rId3">
            <a:alphaModFix/>
          </a:blip>
          <a:stretch>
            <a:fillRect/>
          </a:stretch>
        </p:blipFill>
        <p:spPr>
          <a:xfrm>
            <a:off x="6092113" y="1571050"/>
            <a:ext cx="3000375" cy="2838450"/>
          </a:xfrm>
          <a:prstGeom prst="rect">
            <a:avLst/>
          </a:prstGeom>
          <a:noFill/>
          <a:ln>
            <a:noFill/>
          </a:ln>
        </p:spPr>
      </p:pic>
      <p:sp>
        <p:nvSpPr>
          <p:cNvPr id="82" name="Google Shape;82;p15"/>
          <p:cNvSpPr txBox="1"/>
          <p:nvPr/>
        </p:nvSpPr>
        <p:spPr>
          <a:xfrm>
            <a:off x="8128275" y="4680925"/>
            <a:ext cx="407400" cy="3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nstantia"/>
                <a:ea typeface="Constantia"/>
                <a:cs typeface="Constantia"/>
                <a:sym typeface="Constantia"/>
              </a:rPr>
              <a:t>[1]</a:t>
            </a:r>
            <a:endParaRPr>
              <a:latin typeface="Constantia"/>
              <a:ea typeface="Constantia"/>
              <a:cs typeface="Constantia"/>
              <a:sym typeface="Constantia"/>
            </a:endParaRPr>
          </a:p>
        </p:txBody>
      </p:sp>
      <p:pic>
        <p:nvPicPr>
          <p:cNvPr id="83" name="Google Shape;83;p15"/>
          <p:cNvPicPr preferRelativeResize="0"/>
          <p:nvPr/>
        </p:nvPicPr>
        <p:blipFill>
          <a:blip r:embed="rId4">
            <a:alphaModFix/>
          </a:blip>
          <a:stretch>
            <a:fillRect/>
          </a:stretch>
        </p:blipFill>
        <p:spPr>
          <a:xfrm>
            <a:off x="311688" y="1505700"/>
            <a:ext cx="4772025" cy="3562350"/>
          </a:xfrm>
          <a:prstGeom prst="rect">
            <a:avLst/>
          </a:prstGeom>
          <a:noFill/>
          <a:ln>
            <a:noFill/>
          </a:ln>
        </p:spPr>
      </p:pic>
      <p:pic>
        <p:nvPicPr>
          <p:cNvPr id="84" name="Google Shape;84;p15" title="Problem and Project Statement.mp3">
            <a:hlinkClick r:id="rId5"/>
          </p:cNvPr>
          <p:cNvPicPr preferRelativeResize="0"/>
          <p:nvPr/>
        </p:nvPicPr>
        <p:blipFill>
          <a:blip r:embed="rId6">
            <a:alphaModFix/>
          </a:blip>
          <a:stretch>
            <a:fillRect/>
          </a:stretch>
        </p:blipFill>
        <p:spPr>
          <a:xfrm>
            <a:off x="0" y="4947375"/>
            <a:ext cx="196125" cy="19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25" y="500925"/>
            <a:ext cx="8520600" cy="10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Operational Environment and Requirements</a:t>
            </a:r>
            <a:r>
              <a:rPr lang="en" sz="1000">
                <a:solidFill>
                  <a:srgbClr val="000000"/>
                </a:solidFill>
                <a:uFill>
                  <a:noFill/>
                </a:uFill>
                <a:latin typeface="Constantia"/>
                <a:ea typeface="Constantia"/>
                <a:cs typeface="Constantia"/>
                <a:sym typeface="Constantia"/>
                <a:hlinkClick r:id="rId3"/>
              </a:rPr>
              <a:t>	</a:t>
            </a:r>
            <a:endParaRPr/>
          </a:p>
        </p:txBody>
      </p:sp>
      <p:sp>
        <p:nvSpPr>
          <p:cNvPr id="90" name="Google Shape;90;p1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rgbClr val="333333"/>
              </a:solidFill>
              <a:latin typeface="EB Garamond"/>
              <a:ea typeface="EB Garamond"/>
              <a:cs typeface="EB Garamond"/>
              <a:sym typeface="EB Garamond"/>
            </a:endParaRPr>
          </a:p>
        </p:txBody>
      </p:sp>
      <p:sp>
        <p:nvSpPr>
          <p:cNvPr id="91" name="Google Shape;91;p1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2" name="Google Shape;92;p16"/>
          <p:cNvPicPr preferRelativeResize="0"/>
          <p:nvPr/>
        </p:nvPicPr>
        <p:blipFill>
          <a:blip r:embed="rId4">
            <a:alphaModFix/>
          </a:blip>
          <a:stretch>
            <a:fillRect/>
          </a:stretch>
        </p:blipFill>
        <p:spPr>
          <a:xfrm>
            <a:off x="4508250" y="1332675"/>
            <a:ext cx="4648200" cy="3810825"/>
          </a:xfrm>
          <a:prstGeom prst="rect">
            <a:avLst/>
          </a:prstGeom>
          <a:noFill/>
          <a:ln>
            <a:noFill/>
          </a:ln>
        </p:spPr>
      </p:pic>
      <p:pic>
        <p:nvPicPr>
          <p:cNvPr id="93" name="Google Shape;93;p16"/>
          <p:cNvPicPr preferRelativeResize="0"/>
          <p:nvPr/>
        </p:nvPicPr>
        <p:blipFill>
          <a:blip r:embed="rId5">
            <a:alphaModFix/>
          </a:blip>
          <a:stretch>
            <a:fillRect/>
          </a:stretch>
        </p:blipFill>
        <p:spPr>
          <a:xfrm rot="5400000">
            <a:off x="862000" y="395288"/>
            <a:ext cx="1314450" cy="3038475"/>
          </a:xfrm>
          <a:prstGeom prst="rect">
            <a:avLst/>
          </a:prstGeom>
          <a:noFill/>
          <a:ln>
            <a:noFill/>
          </a:ln>
        </p:spPr>
      </p:pic>
      <p:pic>
        <p:nvPicPr>
          <p:cNvPr id="94" name="Google Shape;94;p16"/>
          <p:cNvPicPr preferRelativeResize="0"/>
          <p:nvPr/>
        </p:nvPicPr>
        <p:blipFill>
          <a:blip r:embed="rId6">
            <a:alphaModFix/>
          </a:blip>
          <a:stretch>
            <a:fillRect/>
          </a:stretch>
        </p:blipFill>
        <p:spPr>
          <a:xfrm>
            <a:off x="0" y="2609850"/>
            <a:ext cx="4498574" cy="2533650"/>
          </a:xfrm>
          <a:prstGeom prst="rect">
            <a:avLst/>
          </a:prstGeom>
          <a:noFill/>
          <a:ln>
            <a:noFill/>
          </a:ln>
        </p:spPr>
      </p:pic>
      <p:pic>
        <p:nvPicPr>
          <p:cNvPr id="95" name="Google Shape;95;p16"/>
          <p:cNvPicPr preferRelativeResize="0"/>
          <p:nvPr/>
        </p:nvPicPr>
        <p:blipFill>
          <a:blip r:embed="rId7">
            <a:alphaModFix/>
          </a:blip>
          <a:stretch>
            <a:fillRect/>
          </a:stretch>
        </p:blipFill>
        <p:spPr>
          <a:xfrm rot="-5400000">
            <a:off x="3148537" y="1156537"/>
            <a:ext cx="1113925" cy="1334050"/>
          </a:xfrm>
          <a:prstGeom prst="rect">
            <a:avLst/>
          </a:prstGeom>
          <a:noFill/>
          <a:ln>
            <a:noFill/>
          </a:ln>
        </p:spPr>
      </p:pic>
      <p:sp>
        <p:nvSpPr>
          <p:cNvPr id="96" name="Google Shape;96;p16"/>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22025" y="4735975"/>
            <a:ext cx="2898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Constantia"/>
                <a:ea typeface="Constantia"/>
                <a:cs typeface="Constantia"/>
                <a:sym typeface="Constantia"/>
              </a:rPr>
              <a:t>[2]</a:t>
            </a:r>
            <a:endParaRPr sz="700">
              <a:latin typeface="Constantia"/>
              <a:ea typeface="Constantia"/>
              <a:cs typeface="Constantia"/>
              <a:sym typeface="Constantia"/>
            </a:endParaRPr>
          </a:p>
        </p:txBody>
      </p:sp>
      <p:sp>
        <p:nvSpPr>
          <p:cNvPr id="98" name="Google Shape;98;p16"/>
          <p:cNvSpPr txBox="1"/>
          <p:nvPr/>
        </p:nvSpPr>
        <p:spPr>
          <a:xfrm>
            <a:off x="88100" y="2268875"/>
            <a:ext cx="2898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Constantia"/>
                <a:ea typeface="Constantia"/>
                <a:cs typeface="Constantia"/>
                <a:sym typeface="Constantia"/>
              </a:rPr>
              <a:t>[3]</a:t>
            </a:r>
            <a:endParaRPr sz="700">
              <a:latin typeface="Constantia"/>
              <a:ea typeface="Constantia"/>
              <a:cs typeface="Constantia"/>
              <a:sym typeface="Constantia"/>
            </a:endParaRPr>
          </a:p>
        </p:txBody>
      </p:sp>
      <p:sp>
        <p:nvSpPr>
          <p:cNvPr id="99" name="Google Shape;99;p16"/>
          <p:cNvSpPr txBox="1"/>
          <p:nvPr/>
        </p:nvSpPr>
        <p:spPr>
          <a:xfrm>
            <a:off x="2951725" y="2312925"/>
            <a:ext cx="2898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Roboto"/>
                <a:ea typeface="Roboto"/>
                <a:cs typeface="Roboto"/>
                <a:sym typeface="Roboto"/>
              </a:rPr>
              <a:t>[4]</a:t>
            </a:r>
            <a:endParaRPr sz="700">
              <a:latin typeface="Roboto"/>
              <a:ea typeface="Roboto"/>
              <a:cs typeface="Roboto"/>
              <a:sym typeface="Roboto"/>
            </a:endParaRPr>
          </a:p>
        </p:txBody>
      </p:sp>
      <p:pic>
        <p:nvPicPr>
          <p:cNvPr id="100" name="Google Shape;100;p16" title="Operational Environment and Requirement.mp3">
            <a:hlinkClick r:id="rId8"/>
          </p:cNvPr>
          <p:cNvPicPr preferRelativeResize="0"/>
          <p:nvPr/>
        </p:nvPicPr>
        <p:blipFill>
          <a:blip r:embed="rId9">
            <a:alphaModFix/>
          </a:blip>
          <a:stretch>
            <a:fillRect/>
          </a:stretch>
        </p:blipFill>
        <p:spPr>
          <a:xfrm>
            <a:off x="0" y="4947375"/>
            <a:ext cx="196125" cy="196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Assumptions and Deliverables   </a:t>
            </a:r>
            <a:endParaRPr/>
          </a:p>
        </p:txBody>
      </p:sp>
      <p:sp>
        <p:nvSpPr>
          <p:cNvPr id="106" name="Google Shape;106;p17"/>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B Garamond"/>
              <a:buChar char="●"/>
            </a:pPr>
            <a:r>
              <a:rPr b="1" lang="en" sz="1400">
                <a:latin typeface="EB Garamond"/>
                <a:ea typeface="EB Garamond"/>
                <a:cs typeface="EB Garamond"/>
                <a:sym typeface="EB Garamond"/>
              </a:rPr>
              <a:t>Assumptions:</a:t>
            </a:r>
            <a:endParaRPr b="1" sz="1400">
              <a:latin typeface="EB Garamond"/>
              <a:ea typeface="EB Garamond"/>
              <a:cs typeface="EB Garamond"/>
              <a:sym typeface="EB Garamond"/>
            </a:endParaRPr>
          </a:p>
          <a:p>
            <a:pPr indent="0" lvl="0" marL="457200" rtl="0" algn="l">
              <a:spcBef>
                <a:spcPts val="1600"/>
              </a:spcBef>
              <a:spcAft>
                <a:spcPts val="0"/>
              </a:spcAft>
              <a:buNone/>
            </a:pPr>
            <a:r>
              <a:rPr lang="en">
                <a:latin typeface="EB Garamond"/>
                <a:ea typeface="EB Garamond"/>
                <a:cs typeface="EB Garamond"/>
                <a:sym typeface="EB Garamond"/>
              </a:rPr>
              <a:t>1-  Car has a computer.</a:t>
            </a:r>
            <a:endParaRPr>
              <a:latin typeface="EB Garamond"/>
              <a:ea typeface="EB Garamond"/>
              <a:cs typeface="EB Garamond"/>
              <a:sym typeface="EB Garamond"/>
            </a:endParaRPr>
          </a:p>
          <a:p>
            <a:pPr indent="0" lvl="0" marL="457200" rtl="0" algn="l">
              <a:spcBef>
                <a:spcPts val="1600"/>
              </a:spcBef>
              <a:spcAft>
                <a:spcPts val="0"/>
              </a:spcAft>
              <a:buNone/>
            </a:pPr>
            <a:r>
              <a:rPr lang="en">
                <a:latin typeface="EB Garamond"/>
                <a:ea typeface="EB Garamond"/>
                <a:cs typeface="EB Garamond"/>
                <a:sym typeface="EB Garamond"/>
              </a:rPr>
              <a:t>2-  Parent’s checking the car device.</a:t>
            </a:r>
            <a:endParaRPr>
              <a:latin typeface="EB Garamond"/>
              <a:ea typeface="EB Garamond"/>
              <a:cs typeface="EB Garamond"/>
              <a:sym typeface="EB Garamond"/>
            </a:endParaRPr>
          </a:p>
          <a:p>
            <a:pPr indent="0" lvl="0" marL="457200" rtl="0" algn="l">
              <a:spcBef>
                <a:spcPts val="1600"/>
              </a:spcBef>
              <a:spcAft>
                <a:spcPts val="0"/>
              </a:spcAft>
              <a:buNone/>
            </a:pPr>
            <a:r>
              <a:rPr lang="en">
                <a:latin typeface="EB Garamond"/>
                <a:ea typeface="EB Garamond"/>
                <a:cs typeface="EB Garamond"/>
                <a:sym typeface="EB Garamond"/>
              </a:rPr>
              <a:t>3-  Driver and parent use smartphones.</a:t>
            </a:r>
            <a:endParaRPr>
              <a:latin typeface="EB Garamond"/>
              <a:ea typeface="EB Garamond"/>
              <a:cs typeface="EB Garamond"/>
              <a:sym typeface="EB Garamond"/>
            </a:endParaRPr>
          </a:p>
          <a:p>
            <a:pPr indent="0" lvl="0" marL="457200" rtl="0" algn="l">
              <a:spcBef>
                <a:spcPts val="1600"/>
              </a:spcBef>
              <a:spcAft>
                <a:spcPts val="1600"/>
              </a:spcAft>
              <a:buNone/>
            </a:pPr>
            <a:r>
              <a:rPr lang="en">
                <a:latin typeface="EB Garamond"/>
                <a:ea typeface="EB Garamond"/>
                <a:cs typeface="EB Garamond"/>
                <a:sym typeface="EB Garamond"/>
              </a:rPr>
              <a:t>4-  Low cost.</a:t>
            </a:r>
            <a:endParaRPr>
              <a:latin typeface="EB Garamond"/>
              <a:ea typeface="EB Garamond"/>
              <a:cs typeface="EB Garamond"/>
              <a:sym typeface="EB Garamond"/>
            </a:endParaRPr>
          </a:p>
        </p:txBody>
      </p:sp>
      <p:sp>
        <p:nvSpPr>
          <p:cNvPr id="107" name="Google Shape;107;p17"/>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B Garamond"/>
              <a:buChar char="●"/>
            </a:pPr>
            <a:r>
              <a:rPr b="1" lang="en" sz="1400">
                <a:latin typeface="EB Garamond"/>
                <a:ea typeface="EB Garamond"/>
                <a:cs typeface="EB Garamond"/>
                <a:sym typeface="EB Garamond"/>
              </a:rPr>
              <a:t>Deliverables:</a:t>
            </a:r>
            <a:endParaRPr b="1" sz="1400">
              <a:latin typeface="EB Garamond"/>
              <a:ea typeface="EB Garamond"/>
              <a:cs typeface="EB Garamond"/>
              <a:sym typeface="EB Garamond"/>
            </a:endParaRPr>
          </a:p>
          <a:p>
            <a:pPr indent="0" lvl="0" marL="457200" rtl="0" algn="l">
              <a:spcBef>
                <a:spcPts val="1600"/>
              </a:spcBef>
              <a:spcAft>
                <a:spcPts val="0"/>
              </a:spcAft>
              <a:buNone/>
            </a:pPr>
            <a:r>
              <a:rPr lang="en">
                <a:latin typeface="EB Garamond"/>
                <a:ea typeface="EB Garamond"/>
                <a:cs typeface="EB Garamond"/>
                <a:sym typeface="EB Garamond"/>
              </a:rPr>
              <a:t>1- On-Board Diagnostic Unit.</a:t>
            </a:r>
            <a:endParaRPr>
              <a:latin typeface="EB Garamond"/>
              <a:ea typeface="EB Garamond"/>
              <a:cs typeface="EB Garamond"/>
              <a:sym typeface="EB Garamond"/>
            </a:endParaRPr>
          </a:p>
          <a:p>
            <a:pPr indent="0" lvl="0" marL="457200" rtl="0" algn="l">
              <a:spcBef>
                <a:spcPts val="1600"/>
              </a:spcBef>
              <a:spcAft>
                <a:spcPts val="0"/>
              </a:spcAft>
              <a:buNone/>
            </a:pPr>
            <a:r>
              <a:rPr lang="en">
                <a:latin typeface="EB Garamond"/>
                <a:ea typeface="EB Garamond"/>
                <a:cs typeface="EB Garamond"/>
                <a:sym typeface="EB Garamond"/>
              </a:rPr>
              <a:t>2- Application. </a:t>
            </a:r>
            <a:endParaRPr>
              <a:latin typeface="EB Garamond"/>
              <a:ea typeface="EB Garamond"/>
              <a:cs typeface="EB Garamond"/>
              <a:sym typeface="EB Garamond"/>
            </a:endParaRPr>
          </a:p>
          <a:p>
            <a:pPr indent="0" lvl="0" marL="457200" rtl="0" algn="l">
              <a:spcBef>
                <a:spcPts val="1600"/>
              </a:spcBef>
              <a:spcAft>
                <a:spcPts val="1600"/>
              </a:spcAft>
              <a:buNone/>
            </a:pPr>
            <a:r>
              <a:rPr lang="en">
                <a:latin typeface="EB Garamond"/>
                <a:ea typeface="EB Garamond"/>
                <a:cs typeface="EB Garamond"/>
                <a:sym typeface="EB Garamond"/>
              </a:rPr>
              <a:t>3- Instruction Manual.</a:t>
            </a:r>
            <a:endParaRPr>
              <a:latin typeface="EB Garamond"/>
              <a:ea typeface="EB Garamond"/>
              <a:cs typeface="EB Garamond"/>
              <a:sym typeface="EB Garamond"/>
            </a:endParaRPr>
          </a:p>
        </p:txBody>
      </p:sp>
      <p:pic>
        <p:nvPicPr>
          <p:cNvPr id="108" name="Google Shape;108;p17" title="Assumptions and Deliverables.mp3">
            <a:hlinkClick r:id="rId3"/>
          </p:cNvPr>
          <p:cNvPicPr preferRelativeResize="0"/>
          <p:nvPr/>
        </p:nvPicPr>
        <p:blipFill>
          <a:blip r:embed="rId4">
            <a:alphaModFix/>
          </a:blip>
          <a:stretch>
            <a:fillRect/>
          </a:stretch>
        </p:blipFill>
        <p:spPr>
          <a:xfrm>
            <a:off x="0" y="4886700"/>
            <a:ext cx="256800" cy="25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Approach</a:t>
            </a:r>
            <a:endParaRPr/>
          </a:p>
        </p:txBody>
      </p:sp>
      <p:pic>
        <p:nvPicPr>
          <p:cNvPr id="114" name="Google Shape;114;p18"/>
          <p:cNvPicPr preferRelativeResize="0"/>
          <p:nvPr/>
        </p:nvPicPr>
        <p:blipFill>
          <a:blip r:embed="rId3">
            <a:alphaModFix/>
          </a:blip>
          <a:stretch>
            <a:fillRect/>
          </a:stretch>
        </p:blipFill>
        <p:spPr>
          <a:xfrm>
            <a:off x="3812388" y="3343175"/>
            <a:ext cx="1519224" cy="1660350"/>
          </a:xfrm>
          <a:prstGeom prst="rect">
            <a:avLst/>
          </a:prstGeom>
          <a:noFill/>
          <a:ln>
            <a:noFill/>
          </a:ln>
        </p:spPr>
      </p:pic>
      <p:sp>
        <p:nvSpPr>
          <p:cNvPr id="115" name="Google Shape;115;p18"/>
          <p:cNvSpPr/>
          <p:nvPr/>
        </p:nvSpPr>
        <p:spPr>
          <a:xfrm>
            <a:off x="6010700" y="3651425"/>
            <a:ext cx="2256900" cy="1119600"/>
          </a:xfrm>
          <a:prstGeom prst="cloudCallout">
            <a:avLst>
              <a:gd fmla="val -73620" name="adj1"/>
              <a:gd fmla="val -333"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Phone Case</a:t>
            </a:r>
            <a:endParaRPr sz="1800"/>
          </a:p>
        </p:txBody>
      </p:sp>
      <p:sp>
        <p:nvSpPr>
          <p:cNvPr id="116" name="Google Shape;116;p18"/>
          <p:cNvSpPr/>
          <p:nvPr/>
        </p:nvSpPr>
        <p:spPr>
          <a:xfrm>
            <a:off x="3639025" y="1558525"/>
            <a:ext cx="2256900" cy="1119600"/>
          </a:xfrm>
          <a:prstGeom prst="cloudCallout">
            <a:avLst>
              <a:gd fmla="val -6385" name="adj1"/>
              <a:gd fmla="val 92977" name="adj2"/>
            </a:avLst>
          </a:prstGeom>
          <a:solidFill>
            <a:srgbClr val="FFD966"/>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Stop phone if car is on</a:t>
            </a:r>
            <a:endParaRPr sz="1800"/>
          </a:p>
        </p:txBody>
      </p:sp>
      <p:sp>
        <p:nvSpPr>
          <p:cNvPr id="117" name="Google Shape;117;p18"/>
          <p:cNvSpPr/>
          <p:nvPr/>
        </p:nvSpPr>
        <p:spPr>
          <a:xfrm>
            <a:off x="780100" y="3651425"/>
            <a:ext cx="2256900" cy="1119600"/>
          </a:xfrm>
          <a:prstGeom prst="cloudCallout">
            <a:avLst>
              <a:gd fmla="val 81026" name="adj1"/>
              <a:gd fmla="val 11004"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Stop car if phone is on</a:t>
            </a:r>
            <a:endParaRPr sz="1800"/>
          </a:p>
        </p:txBody>
      </p:sp>
      <p:sp>
        <p:nvSpPr>
          <p:cNvPr id="118" name="Google Shape;118;p18"/>
          <p:cNvSpPr/>
          <p:nvPr/>
        </p:nvSpPr>
        <p:spPr>
          <a:xfrm>
            <a:off x="907225" y="2319875"/>
            <a:ext cx="2731800" cy="1119600"/>
          </a:xfrm>
          <a:prstGeom prst="cloudCallout">
            <a:avLst>
              <a:gd fmla="val 50069" name="adj1"/>
              <a:gd fmla="val 76594"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Timer locked device</a:t>
            </a:r>
            <a:endParaRPr sz="1800"/>
          </a:p>
        </p:txBody>
      </p:sp>
      <p:sp>
        <p:nvSpPr>
          <p:cNvPr id="119" name="Google Shape;119;p18"/>
          <p:cNvSpPr/>
          <p:nvPr/>
        </p:nvSpPr>
        <p:spPr>
          <a:xfrm>
            <a:off x="5895925" y="2223575"/>
            <a:ext cx="2256900" cy="1119600"/>
          </a:xfrm>
          <a:prstGeom prst="cloudCallout">
            <a:avLst>
              <a:gd fmla="val -80778" name="adj1"/>
              <a:gd fmla="val 62828"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Second key</a:t>
            </a:r>
            <a:endParaRPr sz="1800"/>
          </a:p>
        </p:txBody>
      </p:sp>
      <p:pic>
        <p:nvPicPr>
          <p:cNvPr id="120" name="Google Shape;120;p18" title="Proposed approach Philip.mp3">
            <a:hlinkClick r:id="rId4"/>
          </p:cNvPr>
          <p:cNvPicPr preferRelativeResize="0"/>
          <p:nvPr/>
        </p:nvPicPr>
        <p:blipFill>
          <a:blip r:embed="rId5">
            <a:alphaModFix/>
          </a:blip>
          <a:stretch>
            <a:fillRect/>
          </a:stretch>
        </p:blipFill>
        <p:spPr>
          <a:xfrm>
            <a:off x="115600" y="4807400"/>
            <a:ext cx="196125" cy="19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Design</a:t>
            </a:r>
            <a:endParaRPr/>
          </a:p>
        </p:txBody>
      </p:sp>
      <p:sp>
        <p:nvSpPr>
          <p:cNvPr id="126" name="Google Shape;126;p19"/>
          <p:cNvSpPr/>
          <p:nvPr/>
        </p:nvSpPr>
        <p:spPr>
          <a:xfrm>
            <a:off x="3404700" y="1363125"/>
            <a:ext cx="2334600" cy="890700"/>
          </a:xfrm>
          <a:prstGeom prst="ellipse">
            <a:avLst/>
          </a:prstGeom>
          <a:noFill/>
          <a:ln cap="flat" cmpd="sng" w="762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When car is on, phone is limited</a:t>
            </a:r>
            <a:endParaRPr/>
          </a:p>
        </p:txBody>
      </p:sp>
      <p:sp>
        <p:nvSpPr>
          <p:cNvPr id="127" name="Google Shape;127;p19"/>
          <p:cNvSpPr/>
          <p:nvPr/>
        </p:nvSpPr>
        <p:spPr>
          <a:xfrm>
            <a:off x="1954825" y="2353675"/>
            <a:ext cx="2148900" cy="6063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Determine when car is on</a:t>
            </a:r>
            <a:endParaRPr/>
          </a:p>
        </p:txBody>
      </p:sp>
      <p:sp>
        <p:nvSpPr>
          <p:cNvPr id="128" name="Google Shape;128;p19"/>
          <p:cNvSpPr/>
          <p:nvPr/>
        </p:nvSpPr>
        <p:spPr>
          <a:xfrm>
            <a:off x="5060225" y="2353675"/>
            <a:ext cx="2148900" cy="6063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Limit phone’s features</a:t>
            </a:r>
            <a:endParaRPr/>
          </a:p>
        </p:txBody>
      </p:sp>
      <p:sp>
        <p:nvSpPr>
          <p:cNvPr id="129" name="Google Shape;129;p19"/>
          <p:cNvSpPr/>
          <p:nvPr/>
        </p:nvSpPr>
        <p:spPr>
          <a:xfrm>
            <a:off x="5850475" y="3244275"/>
            <a:ext cx="2148900" cy="6063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Mobile app</a:t>
            </a:r>
            <a:endParaRPr/>
          </a:p>
        </p:txBody>
      </p:sp>
      <p:sp>
        <p:nvSpPr>
          <p:cNvPr id="130" name="Google Shape;130;p19"/>
          <p:cNvSpPr/>
          <p:nvPr/>
        </p:nvSpPr>
        <p:spPr>
          <a:xfrm>
            <a:off x="1255800" y="3220050"/>
            <a:ext cx="2148900" cy="6063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Engine Control Unit</a:t>
            </a:r>
            <a:endParaRPr/>
          </a:p>
        </p:txBody>
      </p:sp>
      <p:sp>
        <p:nvSpPr>
          <p:cNvPr id="131" name="Google Shape;131;p19"/>
          <p:cNvSpPr/>
          <p:nvPr/>
        </p:nvSpPr>
        <p:spPr>
          <a:xfrm>
            <a:off x="311700" y="4086425"/>
            <a:ext cx="1892700" cy="606300"/>
          </a:xfrm>
          <a:prstGeom prst="ellipse">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OBD-II Scanner</a:t>
            </a:r>
            <a:endParaRPr/>
          </a:p>
        </p:txBody>
      </p:sp>
      <p:sp>
        <p:nvSpPr>
          <p:cNvPr id="132" name="Google Shape;132;p19"/>
          <p:cNvSpPr/>
          <p:nvPr/>
        </p:nvSpPr>
        <p:spPr>
          <a:xfrm>
            <a:off x="4907475" y="4086425"/>
            <a:ext cx="2232300" cy="779700"/>
          </a:xfrm>
          <a:prstGeom prst="ellipse">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Restrict texting, outside app usage, etc.</a:t>
            </a:r>
            <a:endParaRPr/>
          </a:p>
        </p:txBody>
      </p:sp>
      <p:sp>
        <p:nvSpPr>
          <p:cNvPr id="133" name="Google Shape;133;p19"/>
          <p:cNvSpPr/>
          <p:nvPr/>
        </p:nvSpPr>
        <p:spPr>
          <a:xfrm>
            <a:off x="7320925" y="4134875"/>
            <a:ext cx="1511400" cy="682800"/>
          </a:xfrm>
          <a:prstGeom prst="ellipse">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Allow music, GPS, calls</a:t>
            </a:r>
            <a:endParaRPr/>
          </a:p>
        </p:txBody>
      </p:sp>
      <p:sp>
        <p:nvSpPr>
          <p:cNvPr id="134" name="Google Shape;134;p19"/>
          <p:cNvSpPr/>
          <p:nvPr/>
        </p:nvSpPr>
        <p:spPr>
          <a:xfrm>
            <a:off x="2679300" y="4086425"/>
            <a:ext cx="1892700" cy="606300"/>
          </a:xfrm>
          <a:prstGeom prst="ellipse">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Raspberry Pi</a:t>
            </a:r>
            <a:endParaRPr/>
          </a:p>
        </p:txBody>
      </p:sp>
      <p:cxnSp>
        <p:nvCxnSpPr>
          <p:cNvPr id="135" name="Google Shape;135;p19"/>
          <p:cNvCxnSpPr>
            <a:stCxn id="131" idx="6"/>
            <a:endCxn id="134" idx="2"/>
          </p:cNvCxnSpPr>
          <p:nvPr/>
        </p:nvCxnSpPr>
        <p:spPr>
          <a:xfrm>
            <a:off x="2204400" y="4389575"/>
            <a:ext cx="474900" cy="0"/>
          </a:xfrm>
          <a:prstGeom prst="straightConnector1">
            <a:avLst/>
          </a:prstGeom>
          <a:noFill/>
          <a:ln cap="flat" cmpd="sng" w="28575">
            <a:solidFill>
              <a:schemeClr val="dk2"/>
            </a:solidFill>
            <a:prstDash val="solid"/>
            <a:round/>
            <a:headEnd len="med" w="med" type="none"/>
            <a:tailEnd len="med" w="med" type="triangle"/>
          </a:ln>
        </p:spPr>
      </p:cxnSp>
      <p:cxnSp>
        <p:nvCxnSpPr>
          <p:cNvPr id="136" name="Google Shape;136;p19"/>
          <p:cNvCxnSpPr>
            <a:stCxn id="134" idx="7"/>
            <a:endCxn id="129" idx="2"/>
          </p:cNvCxnSpPr>
          <p:nvPr/>
        </p:nvCxnSpPr>
        <p:spPr>
          <a:xfrm flipH="1" rot="10800000">
            <a:off x="4294821" y="3547316"/>
            <a:ext cx="1555800" cy="627900"/>
          </a:xfrm>
          <a:prstGeom prst="straightConnector1">
            <a:avLst/>
          </a:prstGeom>
          <a:noFill/>
          <a:ln cap="flat" cmpd="sng" w="28575">
            <a:solidFill>
              <a:schemeClr val="dk2"/>
            </a:solidFill>
            <a:prstDash val="solid"/>
            <a:round/>
            <a:headEnd len="med" w="med" type="none"/>
            <a:tailEnd len="med" w="med" type="triangle"/>
          </a:ln>
        </p:spPr>
      </p:cxnSp>
      <p:cxnSp>
        <p:nvCxnSpPr>
          <p:cNvPr id="137" name="Google Shape;137;p19"/>
          <p:cNvCxnSpPr>
            <a:stCxn id="126" idx="3"/>
            <a:endCxn id="127" idx="0"/>
          </p:cNvCxnSpPr>
          <p:nvPr/>
        </p:nvCxnSpPr>
        <p:spPr>
          <a:xfrm flipH="1">
            <a:off x="3029294" y="2123385"/>
            <a:ext cx="717300" cy="230400"/>
          </a:xfrm>
          <a:prstGeom prst="straightConnector1">
            <a:avLst/>
          </a:prstGeom>
          <a:noFill/>
          <a:ln cap="flat" cmpd="sng" w="28575">
            <a:solidFill>
              <a:schemeClr val="dk2"/>
            </a:solidFill>
            <a:prstDash val="solid"/>
            <a:round/>
            <a:headEnd len="med" w="med" type="none"/>
            <a:tailEnd len="med" w="med" type="triangle"/>
          </a:ln>
        </p:spPr>
      </p:cxnSp>
      <p:cxnSp>
        <p:nvCxnSpPr>
          <p:cNvPr id="138" name="Google Shape;138;p19"/>
          <p:cNvCxnSpPr>
            <a:stCxn id="127" idx="4"/>
            <a:endCxn id="130" idx="0"/>
          </p:cNvCxnSpPr>
          <p:nvPr/>
        </p:nvCxnSpPr>
        <p:spPr>
          <a:xfrm flipH="1">
            <a:off x="2330275" y="2959975"/>
            <a:ext cx="699000" cy="260100"/>
          </a:xfrm>
          <a:prstGeom prst="straightConnector1">
            <a:avLst/>
          </a:prstGeom>
          <a:noFill/>
          <a:ln cap="flat" cmpd="sng" w="28575">
            <a:solidFill>
              <a:schemeClr val="dk2"/>
            </a:solidFill>
            <a:prstDash val="solid"/>
            <a:round/>
            <a:headEnd len="med" w="med" type="none"/>
            <a:tailEnd len="med" w="med" type="triangle"/>
          </a:ln>
        </p:spPr>
      </p:cxnSp>
      <p:cxnSp>
        <p:nvCxnSpPr>
          <p:cNvPr id="139" name="Google Shape;139;p19"/>
          <p:cNvCxnSpPr>
            <a:stCxn id="130" idx="4"/>
            <a:endCxn id="131" idx="0"/>
          </p:cNvCxnSpPr>
          <p:nvPr/>
        </p:nvCxnSpPr>
        <p:spPr>
          <a:xfrm flipH="1">
            <a:off x="1258050" y="3826350"/>
            <a:ext cx="1072200" cy="260100"/>
          </a:xfrm>
          <a:prstGeom prst="straightConnector1">
            <a:avLst/>
          </a:prstGeom>
          <a:noFill/>
          <a:ln cap="flat" cmpd="sng" w="28575">
            <a:solidFill>
              <a:schemeClr val="dk2"/>
            </a:solidFill>
            <a:prstDash val="solid"/>
            <a:round/>
            <a:headEnd len="med" w="med" type="none"/>
            <a:tailEnd len="med" w="med" type="triangle"/>
          </a:ln>
        </p:spPr>
      </p:cxnSp>
      <p:cxnSp>
        <p:nvCxnSpPr>
          <p:cNvPr id="140" name="Google Shape;140;p19"/>
          <p:cNvCxnSpPr>
            <a:endCxn id="128" idx="0"/>
          </p:cNvCxnSpPr>
          <p:nvPr/>
        </p:nvCxnSpPr>
        <p:spPr>
          <a:xfrm>
            <a:off x="5448575" y="2148775"/>
            <a:ext cx="686100" cy="204900"/>
          </a:xfrm>
          <a:prstGeom prst="straightConnector1">
            <a:avLst/>
          </a:prstGeom>
          <a:noFill/>
          <a:ln cap="flat" cmpd="sng" w="28575">
            <a:solidFill>
              <a:schemeClr val="dk2"/>
            </a:solidFill>
            <a:prstDash val="solid"/>
            <a:round/>
            <a:headEnd len="med" w="med" type="none"/>
            <a:tailEnd len="med" w="med" type="triangle"/>
          </a:ln>
        </p:spPr>
      </p:cxnSp>
      <p:cxnSp>
        <p:nvCxnSpPr>
          <p:cNvPr id="141" name="Google Shape;141;p19"/>
          <p:cNvCxnSpPr>
            <a:stCxn id="128" idx="4"/>
            <a:endCxn id="129" idx="0"/>
          </p:cNvCxnSpPr>
          <p:nvPr/>
        </p:nvCxnSpPr>
        <p:spPr>
          <a:xfrm>
            <a:off x="6134675" y="2959975"/>
            <a:ext cx="790200" cy="284400"/>
          </a:xfrm>
          <a:prstGeom prst="straightConnector1">
            <a:avLst/>
          </a:prstGeom>
          <a:noFill/>
          <a:ln cap="flat" cmpd="sng" w="28575">
            <a:solidFill>
              <a:schemeClr val="dk2"/>
            </a:solidFill>
            <a:prstDash val="solid"/>
            <a:round/>
            <a:headEnd len="med" w="med" type="none"/>
            <a:tailEnd len="med" w="med" type="triangle"/>
          </a:ln>
        </p:spPr>
      </p:cxnSp>
      <p:cxnSp>
        <p:nvCxnSpPr>
          <p:cNvPr id="142" name="Google Shape;142;p19"/>
          <p:cNvCxnSpPr>
            <a:stCxn id="129" idx="4"/>
            <a:endCxn id="133" idx="0"/>
          </p:cNvCxnSpPr>
          <p:nvPr/>
        </p:nvCxnSpPr>
        <p:spPr>
          <a:xfrm>
            <a:off x="6924925" y="3850575"/>
            <a:ext cx="1151700" cy="284400"/>
          </a:xfrm>
          <a:prstGeom prst="straightConnector1">
            <a:avLst/>
          </a:prstGeom>
          <a:noFill/>
          <a:ln cap="flat" cmpd="sng" w="28575">
            <a:solidFill>
              <a:schemeClr val="dk2"/>
            </a:solidFill>
            <a:prstDash val="solid"/>
            <a:round/>
            <a:headEnd len="med" w="med" type="none"/>
            <a:tailEnd len="med" w="med" type="triangle"/>
          </a:ln>
        </p:spPr>
      </p:cxnSp>
      <p:cxnSp>
        <p:nvCxnSpPr>
          <p:cNvPr id="143" name="Google Shape;143;p19"/>
          <p:cNvCxnSpPr>
            <a:stCxn id="129" idx="4"/>
            <a:endCxn id="132" idx="0"/>
          </p:cNvCxnSpPr>
          <p:nvPr/>
        </p:nvCxnSpPr>
        <p:spPr>
          <a:xfrm flipH="1">
            <a:off x="6023725" y="3850575"/>
            <a:ext cx="901200" cy="235800"/>
          </a:xfrm>
          <a:prstGeom prst="straightConnector1">
            <a:avLst/>
          </a:prstGeom>
          <a:noFill/>
          <a:ln cap="flat" cmpd="sng" w="28575">
            <a:solidFill>
              <a:schemeClr val="dk2"/>
            </a:solidFill>
            <a:prstDash val="solid"/>
            <a:round/>
            <a:headEnd len="med" w="med" type="none"/>
            <a:tailEnd len="med" w="med" type="triangle"/>
          </a:ln>
        </p:spPr>
      </p:cxnSp>
      <p:pic>
        <p:nvPicPr>
          <p:cNvPr id="144" name="Google Shape;144;p19" title="General design Philip.mp3">
            <a:hlinkClick r:id="rId3"/>
          </p:cNvPr>
          <p:cNvPicPr preferRelativeResize="0"/>
          <p:nvPr/>
        </p:nvPicPr>
        <p:blipFill>
          <a:blip r:embed="rId4">
            <a:alphaModFix/>
          </a:blip>
          <a:stretch>
            <a:fillRect/>
          </a:stretch>
        </p:blipFill>
        <p:spPr>
          <a:xfrm>
            <a:off x="115600" y="4817675"/>
            <a:ext cx="196125" cy="196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Sketch</a:t>
            </a:r>
            <a:endParaRPr/>
          </a:p>
        </p:txBody>
      </p:sp>
      <p:grpSp>
        <p:nvGrpSpPr>
          <p:cNvPr id="150" name="Google Shape;150;p20"/>
          <p:cNvGrpSpPr/>
          <p:nvPr/>
        </p:nvGrpSpPr>
        <p:grpSpPr>
          <a:xfrm>
            <a:off x="939875" y="2209100"/>
            <a:ext cx="7264299" cy="1524175"/>
            <a:chOff x="939875" y="2209100"/>
            <a:chExt cx="7264299" cy="1524175"/>
          </a:xfrm>
        </p:grpSpPr>
        <p:grpSp>
          <p:nvGrpSpPr>
            <p:cNvPr id="151" name="Google Shape;151;p20"/>
            <p:cNvGrpSpPr/>
            <p:nvPr/>
          </p:nvGrpSpPr>
          <p:grpSpPr>
            <a:xfrm>
              <a:off x="939875" y="2209100"/>
              <a:ext cx="7264299" cy="1524175"/>
              <a:chOff x="382025" y="1557500"/>
              <a:chExt cx="7264299" cy="1524175"/>
            </a:xfrm>
          </p:grpSpPr>
          <p:pic>
            <p:nvPicPr>
              <p:cNvPr id="152" name="Google Shape;152;p20"/>
              <p:cNvPicPr preferRelativeResize="0"/>
              <p:nvPr/>
            </p:nvPicPr>
            <p:blipFill>
              <a:blip r:embed="rId3">
                <a:alphaModFix/>
              </a:blip>
              <a:stretch>
                <a:fillRect/>
              </a:stretch>
            </p:blipFill>
            <p:spPr>
              <a:xfrm>
                <a:off x="382025" y="1777925"/>
                <a:ext cx="1938274" cy="573400"/>
              </a:xfrm>
              <a:prstGeom prst="rect">
                <a:avLst/>
              </a:prstGeom>
              <a:noFill/>
              <a:ln>
                <a:noFill/>
              </a:ln>
            </p:spPr>
          </p:pic>
          <p:pic>
            <p:nvPicPr>
              <p:cNvPr id="153" name="Google Shape;153;p20"/>
              <p:cNvPicPr preferRelativeResize="0"/>
              <p:nvPr/>
            </p:nvPicPr>
            <p:blipFill>
              <a:blip r:embed="rId4">
                <a:alphaModFix/>
              </a:blip>
              <a:stretch>
                <a:fillRect/>
              </a:stretch>
            </p:blipFill>
            <p:spPr>
              <a:xfrm>
                <a:off x="3374322" y="1557500"/>
                <a:ext cx="1724099" cy="1014250"/>
              </a:xfrm>
              <a:prstGeom prst="rect">
                <a:avLst/>
              </a:prstGeom>
              <a:noFill/>
              <a:ln>
                <a:noFill/>
              </a:ln>
            </p:spPr>
          </p:pic>
          <p:sp>
            <p:nvSpPr>
              <p:cNvPr id="154" name="Google Shape;154;p20"/>
              <p:cNvSpPr/>
              <p:nvPr/>
            </p:nvSpPr>
            <p:spPr>
              <a:xfrm>
                <a:off x="1429400" y="2647900"/>
                <a:ext cx="2671350" cy="433775"/>
              </a:xfrm>
              <a:custGeom>
                <a:rect b="b" l="l" r="r" t="t"/>
                <a:pathLst>
                  <a:path extrusionOk="0" h="17351" w="106854">
                    <a:moveTo>
                      <a:pt x="0" y="0"/>
                    </a:moveTo>
                    <a:cubicBezTo>
                      <a:pt x="8826" y="2890"/>
                      <a:pt x="35149" y="17263"/>
                      <a:pt x="52958" y="17341"/>
                    </a:cubicBezTo>
                    <a:cubicBezTo>
                      <a:pt x="70767" y="17419"/>
                      <a:pt x="97871" y="3281"/>
                      <a:pt x="106854" y="469"/>
                    </a:cubicBezTo>
                  </a:path>
                </a:pathLst>
              </a:custGeom>
              <a:noFill/>
              <a:ln cap="flat" cmpd="sng" w="9525">
                <a:solidFill>
                  <a:schemeClr val="dk2"/>
                </a:solidFill>
                <a:prstDash val="solid"/>
                <a:round/>
                <a:headEnd len="med" w="med" type="none"/>
                <a:tailEnd len="med" w="med" type="triangle"/>
              </a:ln>
            </p:spPr>
          </p:sp>
          <p:pic>
            <p:nvPicPr>
              <p:cNvPr id="155" name="Google Shape;155;p20"/>
              <p:cNvPicPr preferRelativeResize="0"/>
              <p:nvPr/>
            </p:nvPicPr>
            <p:blipFill>
              <a:blip r:embed="rId5">
                <a:alphaModFix/>
              </a:blip>
              <a:stretch>
                <a:fillRect/>
              </a:stretch>
            </p:blipFill>
            <p:spPr>
              <a:xfrm>
                <a:off x="7243350" y="1697234"/>
                <a:ext cx="402974" cy="734774"/>
              </a:xfrm>
              <a:prstGeom prst="rect">
                <a:avLst/>
              </a:prstGeom>
              <a:noFill/>
              <a:ln>
                <a:noFill/>
              </a:ln>
            </p:spPr>
          </p:pic>
          <p:sp>
            <p:nvSpPr>
              <p:cNvPr id="156" name="Google Shape;156;p20"/>
              <p:cNvSpPr/>
              <p:nvPr/>
            </p:nvSpPr>
            <p:spPr>
              <a:xfrm>
                <a:off x="4572000" y="2647900"/>
                <a:ext cx="2671350" cy="433775"/>
              </a:xfrm>
              <a:custGeom>
                <a:rect b="b" l="l" r="r" t="t"/>
                <a:pathLst>
                  <a:path extrusionOk="0" h="17351" w="106854">
                    <a:moveTo>
                      <a:pt x="0" y="0"/>
                    </a:moveTo>
                    <a:cubicBezTo>
                      <a:pt x="8826" y="2890"/>
                      <a:pt x="35149" y="17263"/>
                      <a:pt x="52958" y="17341"/>
                    </a:cubicBezTo>
                    <a:cubicBezTo>
                      <a:pt x="70767" y="17419"/>
                      <a:pt x="97871" y="3281"/>
                      <a:pt x="106854" y="469"/>
                    </a:cubicBezTo>
                  </a:path>
                </a:pathLst>
              </a:custGeom>
              <a:noFill/>
              <a:ln cap="flat" cmpd="sng" w="9525">
                <a:solidFill>
                  <a:schemeClr val="dk2"/>
                </a:solidFill>
                <a:prstDash val="solid"/>
                <a:round/>
                <a:headEnd len="med" w="med" type="none"/>
                <a:tailEnd len="med" w="med" type="triangle"/>
              </a:ln>
            </p:spPr>
          </p:sp>
        </p:grpSp>
        <p:sp>
          <p:nvSpPr>
            <p:cNvPr id="157" name="Google Shape;157;p20"/>
            <p:cNvSpPr txBox="1"/>
            <p:nvPr/>
          </p:nvSpPr>
          <p:spPr>
            <a:xfrm>
              <a:off x="2519050" y="3188200"/>
              <a:ext cx="15699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OBD-II Scanner</a:t>
              </a:r>
              <a:endParaRPr>
                <a:latin typeface="Roboto"/>
                <a:ea typeface="Roboto"/>
                <a:cs typeface="Roboto"/>
                <a:sym typeface="Roboto"/>
              </a:endParaRPr>
            </a:p>
          </p:txBody>
        </p:sp>
        <p:sp>
          <p:nvSpPr>
            <p:cNvPr id="158" name="Google Shape;158;p20"/>
            <p:cNvSpPr txBox="1"/>
            <p:nvPr/>
          </p:nvSpPr>
          <p:spPr>
            <a:xfrm>
              <a:off x="5706000" y="3188200"/>
              <a:ext cx="15699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Bluetooth</a:t>
              </a:r>
              <a:endParaRPr>
                <a:latin typeface="Roboto"/>
                <a:ea typeface="Roboto"/>
                <a:cs typeface="Roboto"/>
                <a:sym typeface="Roboto"/>
              </a:endParaRPr>
            </a:p>
          </p:txBody>
        </p:sp>
      </p:grpSp>
      <p:pic>
        <p:nvPicPr>
          <p:cNvPr id="159" name="Google Shape;159;p20" title="Sketch 1 Philip.mp3">
            <a:hlinkClick r:id="rId6"/>
          </p:cNvPr>
          <p:cNvPicPr preferRelativeResize="0"/>
          <p:nvPr/>
        </p:nvPicPr>
        <p:blipFill>
          <a:blip r:embed="rId7">
            <a:alphaModFix/>
          </a:blip>
          <a:stretch>
            <a:fillRect/>
          </a:stretch>
        </p:blipFill>
        <p:spPr>
          <a:xfrm>
            <a:off x="96325" y="3829600"/>
            <a:ext cx="513275" cy="51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Sketch</a:t>
            </a:r>
            <a:endParaRPr/>
          </a:p>
        </p:txBody>
      </p:sp>
      <p:pic>
        <p:nvPicPr>
          <p:cNvPr id="165" name="Google Shape;165;p21"/>
          <p:cNvPicPr preferRelativeResize="0"/>
          <p:nvPr/>
        </p:nvPicPr>
        <p:blipFill>
          <a:blip r:embed="rId3">
            <a:alphaModFix/>
          </a:blip>
          <a:stretch>
            <a:fillRect/>
          </a:stretch>
        </p:blipFill>
        <p:spPr>
          <a:xfrm>
            <a:off x="1093988" y="1508200"/>
            <a:ext cx="6956025" cy="3417625"/>
          </a:xfrm>
          <a:prstGeom prst="rect">
            <a:avLst/>
          </a:prstGeom>
          <a:noFill/>
          <a:ln>
            <a:noFill/>
          </a:ln>
        </p:spPr>
      </p:pic>
      <p:pic>
        <p:nvPicPr>
          <p:cNvPr id="166" name="Google Shape;166;p21" title="Sketch 2 Philip.mp3">
            <a:hlinkClick r:id="rId4"/>
          </p:cNvPr>
          <p:cNvPicPr preferRelativeResize="0"/>
          <p:nvPr/>
        </p:nvPicPr>
        <p:blipFill>
          <a:blip r:embed="rId5">
            <a:alphaModFix/>
          </a:blip>
          <a:stretch>
            <a:fillRect/>
          </a:stretch>
        </p:blipFill>
        <p:spPr>
          <a:xfrm>
            <a:off x="0" y="4925825"/>
            <a:ext cx="196125" cy="196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